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58" r:id="rId6"/>
    <p:sldId id="274" r:id="rId7"/>
    <p:sldId id="259" r:id="rId8"/>
    <p:sldId id="275" r:id="rId9"/>
    <p:sldId id="260" r:id="rId10"/>
    <p:sldId id="276" r:id="rId11"/>
    <p:sldId id="261" r:id="rId12"/>
    <p:sldId id="277" r:id="rId13"/>
    <p:sldId id="278" r:id="rId14"/>
    <p:sldId id="279" r:id="rId15"/>
    <p:sldId id="263" r:id="rId16"/>
    <p:sldId id="280" r:id="rId17"/>
    <p:sldId id="281" r:id="rId18"/>
    <p:sldId id="282" r:id="rId19"/>
    <p:sldId id="283" r:id="rId20"/>
    <p:sldId id="284" r:id="rId21"/>
    <p:sldId id="265" r:id="rId22"/>
    <p:sldId id="285" r:id="rId23"/>
    <p:sldId id="266" r:id="rId24"/>
    <p:sldId id="286" r:id="rId25"/>
    <p:sldId id="267" r:id="rId26"/>
    <p:sldId id="268" r:id="rId27"/>
    <p:sldId id="287" r:id="rId28"/>
    <p:sldId id="288" r:id="rId29"/>
    <p:sldId id="289" r:id="rId30"/>
    <p:sldId id="269" r:id="rId31"/>
    <p:sldId id="270" r:id="rId32"/>
    <p:sldId id="291" r:id="rId33"/>
    <p:sldId id="292" r:id="rId34"/>
    <p:sldId id="293" r:id="rId35"/>
    <p:sldId id="296" r:id="rId36"/>
    <p:sldId id="297" r:id="rId37"/>
    <p:sldId id="294" r:id="rId38"/>
    <p:sldId id="290" r:id="rId39"/>
    <p:sldId id="301" r:id="rId40"/>
    <p:sldId id="302" r:id="rId41"/>
    <p:sldId id="303" r:id="rId42"/>
    <p:sldId id="304" r:id="rId43"/>
    <p:sldId id="305" r:id="rId44"/>
    <p:sldId id="306" r:id="rId45"/>
    <p:sldId id="298" r:id="rId4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2014/11/26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media.co.jp/enterprise/articles/1410/23/news074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media.co.jp/enterprise/articles/1410/23/news074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media.co.jp/enterprise/articles/1410/23/news074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raexpert.com/study/security7.html" TargetMode="External"/><Relationship Id="rId2" Type="http://schemas.openxmlformats.org/officeDocument/2006/relationships/hyperlink" Target="http://www.atmarkit.co.jp/ait/articles/0007/15/news001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技術トピックス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2014/12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2-2. SSLv3</a:t>
            </a:r>
            <a:r>
              <a:rPr kumimoji="1" lang="ja-JP" altLang="en-US" dirty="0" smtClean="0"/>
              <a:t>の脆弱性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en-US" altLang="ja-JP" dirty="0" smtClean="0"/>
              <a:t>2014/10</a:t>
            </a:r>
            <a:r>
              <a:rPr lang="en-US" altLang="ja-JP" dirty="0" smtClean="0"/>
              <a:t>/16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JVN</a:t>
            </a:r>
            <a:r>
              <a:rPr kumimoji="1" lang="ja-JP" altLang="en-US" dirty="0" smtClean="0"/>
              <a:t>（</a:t>
            </a:r>
            <a:r>
              <a:rPr lang="en-US" altLang="ja-JP" dirty="0" smtClean="0"/>
              <a:t>Japan Vulnerability Notes</a:t>
            </a:r>
            <a:r>
              <a:rPr kumimoji="1" lang="ja-JP" altLang="en-US" dirty="0" smtClean="0"/>
              <a:t>）</a:t>
            </a:r>
            <a:r>
              <a:rPr lang="ja-JP" altLang="en-US" dirty="0" smtClean="0"/>
              <a:t>にて、</a:t>
            </a:r>
            <a:r>
              <a:rPr lang="en-US" altLang="ja-JP" dirty="0" smtClean="0"/>
              <a:t>SSLv3</a:t>
            </a:r>
            <a:r>
              <a:rPr lang="ja-JP" altLang="en-US" dirty="0" smtClean="0"/>
              <a:t>の暗号化データを解読される脆弱性を発表</a:t>
            </a:r>
            <a:endParaRPr lang="en-US" altLang="ja-JP" dirty="0" smtClean="0"/>
          </a:p>
          <a:p>
            <a:r>
              <a:rPr lang="en-US" altLang="ja-JP" dirty="0" smtClean="0"/>
              <a:t>Web</a:t>
            </a:r>
            <a:r>
              <a:rPr lang="ja-JP" altLang="en-US" dirty="0" smtClean="0"/>
              <a:t>開発をしているみなさんならどんな攻撃かは知ってますよね？</a:t>
            </a:r>
            <a:endParaRPr lang="en-US" altLang="ja-JP" dirty="0" smtClean="0"/>
          </a:p>
          <a:p>
            <a:r>
              <a:rPr kumimoji="1" lang="ja-JP" altLang="en-US" dirty="0" smtClean="0">
                <a:solidFill>
                  <a:srgbClr val="0070C0"/>
                </a:solidFill>
              </a:rPr>
              <a:t>そう</a:t>
            </a:r>
            <a:r>
              <a:rPr kumimoji="1" lang="ja-JP" altLang="en-US" dirty="0" smtClean="0">
                <a:solidFill>
                  <a:srgbClr val="0070C0"/>
                </a:solidFill>
              </a:rPr>
              <a:t>、</a:t>
            </a:r>
            <a:r>
              <a:rPr lang="en-US" altLang="ja-JP" dirty="0" smtClean="0">
                <a:solidFill>
                  <a:srgbClr val="0070C0"/>
                </a:solidFill>
              </a:rPr>
              <a:t>POODLE(Padding Oracle On Downgraded Legacy Encryption)</a:t>
            </a:r>
            <a:r>
              <a:rPr lang="ja-JP" altLang="en-US" dirty="0" smtClean="0">
                <a:solidFill>
                  <a:srgbClr val="0070C0"/>
                </a:solidFill>
              </a:rPr>
              <a:t>攻撃ですね</a:t>
            </a:r>
            <a:r>
              <a:rPr lang="ja-JP" altLang="en-US" dirty="0" smtClean="0">
                <a:solidFill>
                  <a:srgbClr val="0070C0"/>
                </a:solidFill>
              </a:rPr>
              <a:t>！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kumimoji="1" lang="ja-JP" altLang="en-US" dirty="0" smtClean="0"/>
              <a:t>→ブラウザ等が下位バージョンにダウングレードする機能を狙う攻撃（今回は</a:t>
            </a:r>
            <a:r>
              <a:rPr kumimoji="1" lang="en-US" altLang="ja-JP" dirty="0" smtClean="0"/>
              <a:t>SSLv</a:t>
            </a:r>
            <a:r>
              <a:rPr lang="en-US" altLang="ja-JP" dirty="0" smtClean="0"/>
              <a:t>3</a:t>
            </a:r>
            <a:r>
              <a:rPr kumimoji="1" lang="ja-JP" altLang="en-US" dirty="0" smtClean="0"/>
              <a:t>へ）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参照</a:t>
            </a:r>
            <a:r>
              <a:rPr lang="en-US" altLang="ja-JP" dirty="0" smtClean="0"/>
              <a:t>】</a:t>
            </a:r>
          </a:p>
          <a:p>
            <a:pPr>
              <a:buNone/>
            </a:pPr>
            <a:r>
              <a:rPr lang="en-US" altLang="ja-JP" dirty="0" smtClean="0"/>
              <a:t>http://jvn.jp/vu/JVNVU98283300/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2-3. SSL</a:t>
            </a:r>
            <a:r>
              <a:rPr kumimoji="1" lang="ja-JP" altLang="en-US" dirty="0" smtClean="0"/>
              <a:t>脆弱性の影響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Apple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がプッシュ通知サービスで</a:t>
            </a:r>
            <a:r>
              <a:rPr kumimoji="1" lang="en-US" altLang="ja-JP" dirty="0" smtClean="0">
                <a:solidFill>
                  <a:srgbClr val="0070C0"/>
                </a:solidFill>
              </a:rPr>
              <a:t>SSLv3</a:t>
            </a:r>
            <a:r>
              <a:rPr kumimoji="1" lang="ja-JP" altLang="en-US" dirty="0" smtClean="0">
                <a:solidFill>
                  <a:srgbClr val="0070C0"/>
                </a:solidFill>
              </a:rPr>
              <a:t>サポート終了（</a:t>
            </a:r>
            <a:r>
              <a:rPr kumimoji="1" lang="en-US" altLang="ja-JP" dirty="0" smtClean="0">
                <a:solidFill>
                  <a:srgbClr val="0070C0"/>
                </a:solidFill>
              </a:rPr>
              <a:t>2014/10/29</a:t>
            </a:r>
            <a:r>
              <a:rPr kumimoji="1" lang="ja-JP" altLang="en-US" dirty="0" smtClean="0">
                <a:solidFill>
                  <a:srgbClr val="0070C0"/>
                </a:solidFill>
              </a:rPr>
              <a:t>）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】</a:t>
            </a:r>
            <a:r>
              <a:rPr lang="en-US" altLang="ja-JP" dirty="0" smtClean="0">
                <a:hlinkClick r:id="rId2"/>
              </a:rPr>
              <a:t>http</a:t>
            </a:r>
            <a:r>
              <a:rPr lang="en-US" altLang="ja-JP" dirty="0" smtClean="0">
                <a:hlinkClick r:id="rId2"/>
              </a:rPr>
              <a:t>://</a:t>
            </a:r>
            <a:r>
              <a:rPr lang="en-US" altLang="ja-JP" dirty="0" smtClean="0">
                <a:hlinkClick r:id="rId2"/>
              </a:rPr>
              <a:t>www.itmedia.co.jp/enterprise/articles/1410/23/news074.html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2-3. SSL</a:t>
            </a:r>
            <a:r>
              <a:rPr kumimoji="1" lang="ja-JP" altLang="en-US" dirty="0" smtClean="0"/>
              <a:t>脆弱性の影響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Apple</a:t>
            </a:r>
            <a:r>
              <a:rPr kumimoji="1" lang="ja-JP" altLang="en-US" dirty="0" smtClean="0"/>
              <a:t>がプッシュ通知サービスで</a:t>
            </a:r>
            <a:r>
              <a:rPr kumimoji="1" lang="en-US" altLang="ja-JP" dirty="0" smtClean="0"/>
              <a:t>SSLv3</a:t>
            </a:r>
            <a:r>
              <a:rPr kumimoji="1" lang="ja-JP" altLang="en-US" dirty="0" smtClean="0"/>
              <a:t>サポート終了（</a:t>
            </a:r>
            <a:r>
              <a:rPr kumimoji="1" lang="en-US" altLang="ja-JP" dirty="0" smtClean="0"/>
              <a:t>2014/10/29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】</a:t>
            </a:r>
            <a:r>
              <a:rPr lang="en-US" altLang="ja-JP" dirty="0" smtClean="0">
                <a:hlinkClick r:id="rId2"/>
              </a:rPr>
              <a:t>http</a:t>
            </a:r>
            <a:r>
              <a:rPr lang="en-US" altLang="ja-JP" dirty="0" smtClean="0">
                <a:hlinkClick r:id="rId2"/>
              </a:rPr>
              <a:t>://</a:t>
            </a:r>
            <a:r>
              <a:rPr lang="en-US" altLang="ja-JP" dirty="0" smtClean="0">
                <a:hlinkClick r:id="rId2"/>
              </a:rPr>
              <a:t>www.itmedia.co.jp/enterprise/articles/1410/23/news074.html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r>
              <a:rPr kumimoji="1" lang="en-US" altLang="ja-JP" dirty="0" smtClean="0">
                <a:solidFill>
                  <a:srgbClr val="0070C0"/>
                </a:solidFill>
              </a:rPr>
              <a:t>Chrome39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で</a:t>
            </a:r>
            <a:r>
              <a:rPr kumimoji="1" lang="en-US" altLang="ja-JP" dirty="0" smtClean="0">
                <a:solidFill>
                  <a:srgbClr val="0070C0"/>
                </a:solidFill>
              </a:rPr>
              <a:t>SSLv3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がデフォルトで無効。</a:t>
            </a:r>
            <a:r>
              <a:rPr kumimoji="1" lang="en-US" altLang="ja-JP" dirty="0" smtClean="0">
                <a:solidFill>
                  <a:srgbClr val="0070C0"/>
                </a:solidFill>
              </a:rPr>
              <a:t>40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では完全に無効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参考</a:t>
            </a:r>
            <a:r>
              <a:rPr lang="en-US" altLang="ja-JP" dirty="0" smtClean="0"/>
              <a:t>】http://</a:t>
            </a:r>
            <a:r>
              <a:rPr lang="en-US" altLang="ja-JP" dirty="0" smtClean="0"/>
              <a:t>www.itmedia.co.jp/enterprise/articles/1411/04/news050.html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2-3. SSL</a:t>
            </a:r>
            <a:r>
              <a:rPr kumimoji="1" lang="ja-JP" altLang="en-US" dirty="0" smtClean="0"/>
              <a:t>脆弱性の影響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Apple</a:t>
            </a:r>
            <a:r>
              <a:rPr kumimoji="1" lang="ja-JP" altLang="en-US" dirty="0" smtClean="0"/>
              <a:t>がプッシュ通知サービスで</a:t>
            </a:r>
            <a:r>
              <a:rPr kumimoji="1" lang="en-US" altLang="ja-JP" dirty="0" smtClean="0"/>
              <a:t>SSLv3</a:t>
            </a:r>
            <a:r>
              <a:rPr kumimoji="1" lang="ja-JP" altLang="en-US" dirty="0" smtClean="0"/>
              <a:t>サポート終了（</a:t>
            </a:r>
            <a:r>
              <a:rPr kumimoji="1" lang="en-US" altLang="ja-JP" dirty="0" smtClean="0"/>
              <a:t>2014/10/29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】</a:t>
            </a:r>
            <a:r>
              <a:rPr lang="en-US" altLang="ja-JP" dirty="0" smtClean="0">
                <a:hlinkClick r:id="rId2"/>
              </a:rPr>
              <a:t>http</a:t>
            </a:r>
            <a:r>
              <a:rPr lang="en-US" altLang="ja-JP" dirty="0" smtClean="0">
                <a:hlinkClick r:id="rId2"/>
              </a:rPr>
              <a:t>://</a:t>
            </a:r>
            <a:r>
              <a:rPr lang="en-US" altLang="ja-JP" dirty="0" smtClean="0">
                <a:hlinkClick r:id="rId2"/>
              </a:rPr>
              <a:t>www.itmedia.co.jp/enterprise/articles/1410/23/news074.html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r>
              <a:rPr kumimoji="1" lang="en-US" altLang="ja-JP" dirty="0" smtClean="0"/>
              <a:t>Chrome39</a:t>
            </a:r>
            <a:r>
              <a:rPr kumimoji="1" lang="ja-JP" altLang="en-US" dirty="0" smtClean="0"/>
              <a:t>で</a:t>
            </a:r>
            <a:r>
              <a:rPr kumimoji="1" lang="en-US" altLang="ja-JP" dirty="0" smtClean="0"/>
              <a:t>SSLv3</a:t>
            </a:r>
            <a:r>
              <a:rPr kumimoji="1" lang="ja-JP" altLang="en-US" dirty="0" smtClean="0"/>
              <a:t>がデフォルトで無効。</a:t>
            </a:r>
            <a:r>
              <a:rPr kumimoji="1" lang="en-US" altLang="ja-JP" dirty="0" smtClean="0"/>
              <a:t>40</a:t>
            </a:r>
            <a:r>
              <a:rPr kumimoji="1" lang="ja-JP" altLang="en-US" dirty="0" smtClean="0"/>
              <a:t>では完全に無効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参考</a:t>
            </a:r>
            <a:r>
              <a:rPr lang="en-US" altLang="ja-JP" dirty="0" smtClean="0"/>
              <a:t>】http://</a:t>
            </a:r>
            <a:r>
              <a:rPr lang="en-US" altLang="ja-JP" dirty="0" smtClean="0"/>
              <a:t>www.itmedia.co.jp/enterprise/articles/1411/04/news050.html</a:t>
            </a:r>
          </a:p>
          <a:p>
            <a:r>
              <a:rPr kumimoji="1" lang="ja-JP" altLang="en-US" dirty="0" smtClean="0">
                <a:solidFill>
                  <a:srgbClr val="0070C0"/>
                </a:solidFill>
              </a:rPr>
              <a:t>理解している人は全く問題無いと思いますが</a:t>
            </a:r>
            <a:r>
              <a:rPr kumimoji="1" lang="en-US" altLang="ja-JP" dirty="0" smtClean="0">
                <a:solidFill>
                  <a:srgbClr val="0070C0"/>
                </a:solidFill>
              </a:rPr>
              <a:t>SSLv3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がサポートされないとは</a:t>
            </a:r>
            <a:r>
              <a:rPr lang="ja-JP" altLang="en-US" dirty="0" smtClean="0">
                <a:solidFill>
                  <a:srgbClr val="0070C0"/>
                </a:solidFill>
              </a:rPr>
              <a:t>？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2-4. SSL</a:t>
            </a:r>
            <a:r>
              <a:rPr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SSL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Secure Sockets Layer</a:t>
            </a:r>
            <a:r>
              <a:rPr kumimoji="1" lang="ja-JP" altLang="en-US" dirty="0" smtClean="0"/>
              <a:t>）とはインターネット上でデータを暗号化して送受信できるプロトコル</a:t>
            </a:r>
            <a:endParaRPr kumimoji="1" lang="en-US" altLang="ja-JP" dirty="0" smtClean="0"/>
          </a:p>
          <a:p>
            <a:r>
              <a:rPr lang="en-US" altLang="ja-JP" dirty="0" smtClean="0"/>
              <a:t>SSL</a:t>
            </a:r>
            <a:r>
              <a:rPr lang="ja-JP" altLang="en-US" dirty="0" smtClean="0"/>
              <a:t>のバージョンとして大きく分類すると「</a:t>
            </a:r>
            <a:r>
              <a:rPr lang="en-US" altLang="ja-JP" dirty="0" smtClean="0"/>
              <a:t>SSL</a:t>
            </a:r>
            <a:r>
              <a:rPr lang="ja-JP" altLang="en-US" dirty="0" smtClean="0"/>
              <a:t>」と「</a:t>
            </a:r>
            <a:r>
              <a:rPr lang="en-US" altLang="ja-JP" dirty="0" smtClean="0"/>
              <a:t>TLS</a:t>
            </a:r>
            <a:r>
              <a:rPr lang="ja-JP" altLang="en-US" dirty="0" smtClean="0"/>
              <a:t>」がある</a:t>
            </a:r>
            <a:endParaRPr lang="en-US" altLang="ja-JP" dirty="0" smtClean="0"/>
          </a:p>
          <a:p>
            <a:r>
              <a:rPr lang="ja-JP" altLang="en-US" dirty="0" smtClean="0"/>
              <a:t>もちろん違いはわかってますよ</a:t>
            </a:r>
            <a:r>
              <a:rPr lang="ja-JP" altLang="en-US" dirty="0" smtClean="0"/>
              <a:t>ね</a:t>
            </a:r>
            <a:r>
              <a:rPr lang="ja-JP" altLang="en-US" dirty="0" smtClean="0"/>
              <a:t>？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2-5. SSL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TLS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>
                <a:solidFill>
                  <a:srgbClr val="0070C0"/>
                </a:solidFill>
              </a:rPr>
              <a:t>SSL</a:t>
            </a:r>
            <a:r>
              <a:rPr lang="ja-JP" altLang="en-US" dirty="0" smtClean="0">
                <a:solidFill>
                  <a:srgbClr val="0070C0"/>
                </a:solidFill>
              </a:rPr>
              <a:t>は元々、</a:t>
            </a:r>
            <a:r>
              <a:rPr lang="en-US" altLang="ja-JP" dirty="0" smtClean="0">
                <a:solidFill>
                  <a:srgbClr val="0070C0"/>
                </a:solidFill>
              </a:rPr>
              <a:t>Netscape Communications</a:t>
            </a:r>
            <a:r>
              <a:rPr lang="ja-JP" altLang="en-US" dirty="0" smtClean="0">
                <a:solidFill>
                  <a:srgbClr val="0070C0"/>
                </a:solidFill>
              </a:rPr>
              <a:t>社が提唱したプロトコル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2-5. SSL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TLS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SSL</a:t>
            </a:r>
            <a:r>
              <a:rPr lang="ja-JP" altLang="en-US" dirty="0" smtClean="0"/>
              <a:t>は元々、</a:t>
            </a:r>
            <a:r>
              <a:rPr lang="en-US" altLang="ja-JP" dirty="0" smtClean="0"/>
              <a:t>Netscape Communications</a:t>
            </a:r>
            <a:r>
              <a:rPr lang="ja-JP" altLang="en-US" dirty="0" smtClean="0"/>
              <a:t>社が提唱したプロトコル</a:t>
            </a:r>
            <a:endParaRPr lang="en-US" altLang="ja-JP" dirty="0" smtClean="0"/>
          </a:p>
          <a:p>
            <a:r>
              <a:rPr kumimoji="1" lang="en-US" altLang="ja-JP" dirty="0" smtClean="0">
                <a:solidFill>
                  <a:srgbClr val="0070C0"/>
                </a:solidFill>
              </a:rPr>
              <a:t>SSL1.0</a:t>
            </a:r>
            <a:r>
              <a:rPr kumimoji="1" lang="ja-JP" altLang="en-US" dirty="0" smtClean="0">
                <a:solidFill>
                  <a:srgbClr val="0070C0"/>
                </a:solidFill>
              </a:rPr>
              <a:t>（商品化されていない）に始まり、</a:t>
            </a:r>
            <a:r>
              <a:rPr kumimoji="1" lang="en-US" altLang="ja-JP" dirty="0" smtClean="0">
                <a:solidFill>
                  <a:srgbClr val="0070C0"/>
                </a:solidFill>
              </a:rPr>
              <a:t>SSL3.0</a:t>
            </a:r>
            <a:r>
              <a:rPr kumimoji="1" lang="ja-JP" altLang="en-US" dirty="0" err="1" smtClean="0">
                <a:solidFill>
                  <a:srgbClr val="0070C0"/>
                </a:solidFill>
              </a:rPr>
              <a:t>まで</a:t>
            </a:r>
            <a:r>
              <a:rPr kumimoji="1" lang="ja-JP" altLang="en-US" dirty="0" smtClean="0">
                <a:solidFill>
                  <a:srgbClr val="0070C0"/>
                </a:solidFill>
              </a:rPr>
              <a:t>開発された</a:t>
            </a:r>
            <a:endParaRPr kumimoji="1"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2-5. SSL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TLS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SSL</a:t>
            </a:r>
            <a:r>
              <a:rPr lang="ja-JP" altLang="en-US" dirty="0" smtClean="0"/>
              <a:t>は元々、</a:t>
            </a:r>
            <a:r>
              <a:rPr lang="en-US" altLang="ja-JP" dirty="0" smtClean="0"/>
              <a:t>Netscape Communications</a:t>
            </a:r>
            <a:r>
              <a:rPr lang="ja-JP" altLang="en-US" dirty="0" smtClean="0"/>
              <a:t>社が提唱したプロトコル</a:t>
            </a:r>
            <a:endParaRPr lang="en-US" altLang="ja-JP" dirty="0" smtClean="0"/>
          </a:p>
          <a:p>
            <a:r>
              <a:rPr kumimoji="1" lang="en-US" altLang="ja-JP" dirty="0" smtClean="0"/>
              <a:t>SSL1.0</a:t>
            </a:r>
            <a:r>
              <a:rPr kumimoji="1" lang="ja-JP" altLang="en-US" dirty="0" smtClean="0"/>
              <a:t>（商品化されていない）に始まり、</a:t>
            </a:r>
            <a:r>
              <a:rPr kumimoji="1" lang="en-US" altLang="ja-JP" dirty="0" smtClean="0"/>
              <a:t>SSL3.0</a:t>
            </a:r>
            <a:r>
              <a:rPr kumimoji="1" lang="ja-JP" altLang="en-US" dirty="0" err="1" smtClean="0"/>
              <a:t>まで</a:t>
            </a:r>
            <a:r>
              <a:rPr kumimoji="1" lang="ja-JP" altLang="en-US" dirty="0" smtClean="0"/>
              <a:t>開発された</a:t>
            </a:r>
            <a:endParaRPr kumimoji="1" lang="en-US" altLang="ja-JP" dirty="0" smtClean="0"/>
          </a:p>
          <a:p>
            <a:r>
              <a:rPr lang="ja-JP" altLang="en-US" dirty="0" smtClean="0">
                <a:solidFill>
                  <a:srgbClr val="0070C0"/>
                </a:solidFill>
              </a:rPr>
              <a:t>この後、標準化にしようと、</a:t>
            </a:r>
            <a:r>
              <a:rPr lang="en-US" altLang="ja-JP" dirty="0" smtClean="0">
                <a:solidFill>
                  <a:srgbClr val="0070C0"/>
                </a:solidFill>
              </a:rPr>
              <a:t>IETF</a:t>
            </a:r>
            <a:r>
              <a:rPr lang="ja-JP" altLang="en-US" dirty="0" smtClean="0">
                <a:solidFill>
                  <a:srgbClr val="0070C0"/>
                </a:solidFill>
              </a:rPr>
              <a:t>へ移される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0070C0"/>
                </a:solidFill>
              </a:rPr>
              <a:t>→それが</a:t>
            </a:r>
            <a:r>
              <a:rPr lang="en-US" altLang="ja-JP" dirty="0" smtClean="0">
                <a:solidFill>
                  <a:srgbClr val="0070C0"/>
                </a:solidFill>
              </a:rPr>
              <a:t>TLS1.0</a:t>
            </a:r>
            <a:r>
              <a:rPr lang="ja-JP" altLang="en-US" dirty="0" smtClean="0">
                <a:solidFill>
                  <a:srgbClr val="0070C0"/>
                </a:solidFill>
              </a:rPr>
              <a:t>（</a:t>
            </a:r>
            <a:r>
              <a:rPr lang="en-US" altLang="ja-JP" dirty="0" smtClean="0">
                <a:solidFill>
                  <a:srgbClr val="0070C0"/>
                </a:solidFill>
              </a:rPr>
              <a:t>RFC2246</a:t>
            </a:r>
            <a:r>
              <a:rPr lang="ja-JP" altLang="en-US" dirty="0" smtClean="0">
                <a:solidFill>
                  <a:srgbClr val="0070C0"/>
                </a:solidFill>
              </a:rPr>
              <a:t>）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2-5. SSL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TLS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SSL</a:t>
            </a:r>
            <a:r>
              <a:rPr lang="ja-JP" altLang="en-US" dirty="0" smtClean="0"/>
              <a:t>は元々、</a:t>
            </a:r>
            <a:r>
              <a:rPr lang="en-US" altLang="ja-JP" dirty="0" smtClean="0"/>
              <a:t>Netscape Communications</a:t>
            </a:r>
            <a:r>
              <a:rPr lang="ja-JP" altLang="en-US" dirty="0" smtClean="0"/>
              <a:t>社が提唱したプロトコル</a:t>
            </a:r>
            <a:endParaRPr lang="en-US" altLang="ja-JP" dirty="0" smtClean="0"/>
          </a:p>
          <a:p>
            <a:r>
              <a:rPr kumimoji="1" lang="en-US" altLang="ja-JP" dirty="0" smtClean="0"/>
              <a:t>SSL1.0</a:t>
            </a:r>
            <a:r>
              <a:rPr kumimoji="1" lang="ja-JP" altLang="en-US" dirty="0" smtClean="0"/>
              <a:t>（商品化されていない）に始まり、</a:t>
            </a:r>
            <a:r>
              <a:rPr kumimoji="1" lang="en-US" altLang="ja-JP" dirty="0" smtClean="0"/>
              <a:t>SSL3.0</a:t>
            </a:r>
            <a:r>
              <a:rPr kumimoji="1" lang="ja-JP" altLang="en-US" dirty="0" err="1" smtClean="0"/>
              <a:t>まで</a:t>
            </a:r>
            <a:r>
              <a:rPr kumimoji="1" lang="ja-JP" altLang="en-US" dirty="0" smtClean="0"/>
              <a:t>開発された</a:t>
            </a:r>
            <a:endParaRPr kumimoji="1" lang="en-US" altLang="ja-JP" dirty="0" smtClean="0"/>
          </a:p>
          <a:p>
            <a:r>
              <a:rPr lang="ja-JP" altLang="en-US" dirty="0" smtClean="0"/>
              <a:t>この後、標準化にしようと、</a:t>
            </a:r>
            <a:r>
              <a:rPr lang="en-US" altLang="ja-JP" dirty="0" smtClean="0"/>
              <a:t>IETF</a:t>
            </a:r>
            <a:r>
              <a:rPr lang="ja-JP" altLang="en-US" dirty="0" smtClean="0"/>
              <a:t>へ移される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→それが</a:t>
            </a:r>
            <a:r>
              <a:rPr lang="en-US" altLang="ja-JP" dirty="0" smtClean="0"/>
              <a:t>TLS1.0</a:t>
            </a:r>
            <a:r>
              <a:rPr lang="ja-JP" altLang="en-US" dirty="0" smtClean="0"/>
              <a:t>（</a:t>
            </a:r>
            <a:r>
              <a:rPr lang="en-US" altLang="ja-JP" dirty="0" smtClean="0"/>
              <a:t>RFC2246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0070C0"/>
                </a:solidFill>
              </a:rPr>
              <a:t>現在</a:t>
            </a:r>
            <a:r>
              <a:rPr lang="ja-JP" altLang="en-US" dirty="0" smtClean="0">
                <a:solidFill>
                  <a:srgbClr val="0070C0"/>
                </a:solidFill>
              </a:rPr>
              <a:t>は</a:t>
            </a:r>
            <a:r>
              <a:rPr lang="en-US" altLang="ja-JP" dirty="0" smtClean="0">
                <a:solidFill>
                  <a:srgbClr val="0070C0"/>
                </a:solidFill>
              </a:rPr>
              <a:t>TLS1.2</a:t>
            </a:r>
            <a:r>
              <a:rPr lang="ja-JP" altLang="en-US" dirty="0" smtClean="0">
                <a:solidFill>
                  <a:srgbClr val="0070C0"/>
                </a:solidFill>
              </a:rPr>
              <a:t>（</a:t>
            </a:r>
            <a:r>
              <a:rPr lang="en-US" altLang="ja-JP" dirty="0" smtClean="0">
                <a:solidFill>
                  <a:srgbClr val="0070C0"/>
                </a:solidFill>
              </a:rPr>
              <a:t>RFC5426</a:t>
            </a:r>
            <a:r>
              <a:rPr lang="ja-JP" altLang="en-US" dirty="0" smtClean="0">
                <a:solidFill>
                  <a:srgbClr val="0070C0"/>
                </a:solidFill>
              </a:rPr>
              <a:t>）、</a:t>
            </a:r>
            <a:r>
              <a:rPr lang="en-US" altLang="ja-JP" dirty="0" smtClean="0">
                <a:solidFill>
                  <a:srgbClr val="0070C0"/>
                </a:solidFill>
              </a:rPr>
              <a:t>TLS1.3</a:t>
            </a:r>
            <a:r>
              <a:rPr lang="ja-JP" altLang="en-US" dirty="0" smtClean="0">
                <a:solidFill>
                  <a:srgbClr val="0070C0"/>
                </a:solidFill>
              </a:rPr>
              <a:t>（草稿）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2-5. SSL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TLS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SSL</a:t>
            </a:r>
            <a:r>
              <a:rPr lang="ja-JP" altLang="en-US" dirty="0" smtClean="0"/>
              <a:t>は元々、</a:t>
            </a:r>
            <a:r>
              <a:rPr lang="en-US" altLang="ja-JP" dirty="0" smtClean="0"/>
              <a:t>Netscape Communications</a:t>
            </a:r>
            <a:r>
              <a:rPr lang="ja-JP" altLang="en-US" dirty="0" smtClean="0"/>
              <a:t>社が提唱したプロトコル</a:t>
            </a:r>
            <a:endParaRPr lang="en-US" altLang="ja-JP" dirty="0" smtClean="0"/>
          </a:p>
          <a:p>
            <a:r>
              <a:rPr kumimoji="1" lang="en-US" altLang="ja-JP" dirty="0" smtClean="0"/>
              <a:t>SSL1.0</a:t>
            </a:r>
            <a:r>
              <a:rPr kumimoji="1" lang="ja-JP" altLang="en-US" dirty="0" smtClean="0"/>
              <a:t>（商品化されていない）に始まり、</a:t>
            </a:r>
            <a:r>
              <a:rPr kumimoji="1" lang="en-US" altLang="ja-JP" dirty="0" smtClean="0"/>
              <a:t>SSL3.0</a:t>
            </a:r>
            <a:r>
              <a:rPr kumimoji="1" lang="ja-JP" altLang="en-US" dirty="0" err="1" smtClean="0"/>
              <a:t>まで</a:t>
            </a:r>
            <a:r>
              <a:rPr kumimoji="1" lang="ja-JP" altLang="en-US" dirty="0" smtClean="0"/>
              <a:t>開発された</a:t>
            </a:r>
            <a:endParaRPr kumimoji="1" lang="en-US" altLang="ja-JP" dirty="0" smtClean="0"/>
          </a:p>
          <a:p>
            <a:r>
              <a:rPr lang="ja-JP" altLang="en-US" dirty="0" smtClean="0"/>
              <a:t>この後、標準化にしようと、</a:t>
            </a:r>
            <a:r>
              <a:rPr lang="en-US" altLang="ja-JP" dirty="0" smtClean="0"/>
              <a:t>IETF</a:t>
            </a:r>
            <a:r>
              <a:rPr lang="ja-JP" altLang="en-US" dirty="0" smtClean="0"/>
              <a:t>へ移される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→それが</a:t>
            </a:r>
            <a:r>
              <a:rPr lang="en-US" altLang="ja-JP" dirty="0" smtClean="0"/>
              <a:t>TLS1.0</a:t>
            </a:r>
            <a:r>
              <a:rPr lang="ja-JP" altLang="en-US" dirty="0" smtClean="0"/>
              <a:t>（</a:t>
            </a:r>
            <a:r>
              <a:rPr lang="en-US" altLang="ja-JP" dirty="0" smtClean="0"/>
              <a:t>RFC2246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dirty="0" smtClean="0"/>
              <a:t>現在</a:t>
            </a:r>
            <a:r>
              <a:rPr lang="ja-JP" altLang="en-US" dirty="0" smtClean="0"/>
              <a:t>は</a:t>
            </a:r>
            <a:r>
              <a:rPr lang="en-US" altLang="ja-JP" dirty="0" smtClean="0"/>
              <a:t>TLS1.2</a:t>
            </a:r>
            <a:r>
              <a:rPr lang="ja-JP" altLang="en-US" dirty="0" smtClean="0"/>
              <a:t>（</a:t>
            </a:r>
            <a:r>
              <a:rPr lang="en-US" altLang="ja-JP" dirty="0" smtClean="0"/>
              <a:t>RFC5426</a:t>
            </a:r>
            <a:r>
              <a:rPr lang="ja-JP" altLang="en-US" dirty="0" smtClean="0"/>
              <a:t>）、</a:t>
            </a:r>
            <a:r>
              <a:rPr lang="en-US" altLang="ja-JP" dirty="0" smtClean="0"/>
              <a:t>TLS1.3</a:t>
            </a:r>
            <a:r>
              <a:rPr lang="ja-JP" altLang="en-US" dirty="0" smtClean="0"/>
              <a:t>（草稿）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C00000"/>
                </a:solidFill>
              </a:rPr>
              <a:t>大きな</a:t>
            </a:r>
            <a:r>
              <a:rPr lang="ja-JP" altLang="en-US" dirty="0" smtClean="0">
                <a:solidFill>
                  <a:srgbClr val="C00000"/>
                </a:solidFill>
              </a:rPr>
              <a:t>枠組み</a:t>
            </a:r>
            <a:r>
              <a:rPr lang="ja-JP" altLang="en-US" dirty="0" smtClean="0">
                <a:solidFill>
                  <a:srgbClr val="C00000"/>
                </a:solidFill>
              </a:rPr>
              <a:t>として</a:t>
            </a:r>
            <a:r>
              <a:rPr lang="ja-JP" altLang="en-US" dirty="0" smtClean="0">
                <a:solidFill>
                  <a:srgbClr val="C00000"/>
                </a:solidFill>
              </a:rPr>
              <a:t>は違いは</a:t>
            </a:r>
            <a:r>
              <a:rPr lang="ja-JP" altLang="en-US" dirty="0" err="1" smtClean="0">
                <a:solidFill>
                  <a:srgbClr val="C00000"/>
                </a:solidFill>
              </a:rPr>
              <a:t>無し</a:t>
            </a:r>
            <a:endParaRPr lang="en-US" altLang="ja-JP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Try Objective-C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Objective-C</a:t>
            </a:r>
            <a:r>
              <a:rPr lang="ja-JP" altLang="en-US" dirty="0" smtClean="0"/>
              <a:t>は</a:t>
            </a:r>
            <a:r>
              <a:rPr lang="en-US" altLang="ja-JP" dirty="0" smtClean="0"/>
              <a:t>C</a:t>
            </a:r>
            <a:r>
              <a:rPr lang="ja-JP" altLang="en-US" dirty="0" smtClean="0"/>
              <a:t>言語ベースの開発言語</a:t>
            </a:r>
            <a:endParaRPr lang="en-US" altLang="ja-JP" dirty="0" smtClean="0"/>
          </a:p>
          <a:p>
            <a:r>
              <a:rPr kumimoji="1" lang="en-US" altLang="ja-JP" dirty="0" err="1" smtClean="0"/>
              <a:t>iOS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OS X</a:t>
            </a:r>
            <a:r>
              <a:rPr lang="ja-JP" altLang="en-US" dirty="0" smtClean="0"/>
              <a:t>上</a:t>
            </a:r>
            <a:r>
              <a:rPr lang="ja-JP" altLang="en-US" dirty="0" smtClean="0"/>
              <a:t>で動作するアプリ開発が可能</a:t>
            </a:r>
            <a:endParaRPr lang="en-US" altLang="ja-JP" dirty="0" smtClean="0"/>
          </a:p>
          <a:p>
            <a:r>
              <a:rPr lang="ja-JP" altLang="en-US" dirty="0" smtClean="0"/>
              <a:t>ただ・・・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2-5. SSL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TLS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SSL</a:t>
            </a:r>
            <a:r>
              <a:rPr lang="ja-JP" altLang="en-US" dirty="0" smtClean="0"/>
              <a:t>は元々、</a:t>
            </a:r>
            <a:r>
              <a:rPr lang="en-US" altLang="ja-JP" dirty="0" smtClean="0"/>
              <a:t>Netscape Communications</a:t>
            </a:r>
            <a:r>
              <a:rPr lang="ja-JP" altLang="en-US" dirty="0" smtClean="0"/>
              <a:t>社が提唱したプロトコル</a:t>
            </a:r>
            <a:endParaRPr lang="en-US" altLang="ja-JP" dirty="0" smtClean="0"/>
          </a:p>
          <a:p>
            <a:r>
              <a:rPr kumimoji="1" lang="en-US" altLang="ja-JP" dirty="0" smtClean="0"/>
              <a:t>SSL1.0</a:t>
            </a:r>
            <a:r>
              <a:rPr kumimoji="1" lang="ja-JP" altLang="en-US" dirty="0" smtClean="0"/>
              <a:t>（商品化されていない）に始まり、</a:t>
            </a:r>
            <a:r>
              <a:rPr kumimoji="1" lang="en-US" altLang="ja-JP" dirty="0" smtClean="0"/>
              <a:t>SSL3.0</a:t>
            </a:r>
            <a:r>
              <a:rPr kumimoji="1" lang="ja-JP" altLang="en-US" dirty="0" err="1" smtClean="0"/>
              <a:t>まで</a:t>
            </a:r>
            <a:r>
              <a:rPr kumimoji="1" lang="ja-JP" altLang="en-US" dirty="0" smtClean="0"/>
              <a:t>開発された</a:t>
            </a:r>
            <a:endParaRPr kumimoji="1" lang="en-US" altLang="ja-JP" dirty="0" smtClean="0"/>
          </a:p>
          <a:p>
            <a:r>
              <a:rPr lang="ja-JP" altLang="en-US" dirty="0" smtClean="0"/>
              <a:t>この後、標準化にしようと、</a:t>
            </a:r>
            <a:r>
              <a:rPr lang="en-US" altLang="ja-JP" dirty="0" smtClean="0"/>
              <a:t>IETF</a:t>
            </a:r>
            <a:r>
              <a:rPr lang="ja-JP" altLang="en-US" dirty="0" smtClean="0"/>
              <a:t>へ移される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→それが</a:t>
            </a:r>
            <a:r>
              <a:rPr lang="en-US" altLang="ja-JP" dirty="0" smtClean="0"/>
              <a:t>TLS1.0</a:t>
            </a:r>
            <a:r>
              <a:rPr lang="ja-JP" altLang="en-US" dirty="0" smtClean="0"/>
              <a:t>（</a:t>
            </a:r>
            <a:r>
              <a:rPr lang="en-US" altLang="ja-JP" dirty="0" smtClean="0"/>
              <a:t>RFC2246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dirty="0" smtClean="0"/>
              <a:t>現在</a:t>
            </a:r>
            <a:r>
              <a:rPr lang="ja-JP" altLang="en-US" dirty="0" smtClean="0"/>
              <a:t>は</a:t>
            </a:r>
            <a:r>
              <a:rPr lang="en-US" altLang="ja-JP" dirty="0" smtClean="0"/>
              <a:t>TLS1.2</a:t>
            </a:r>
            <a:r>
              <a:rPr lang="ja-JP" altLang="en-US" dirty="0" smtClean="0"/>
              <a:t>（</a:t>
            </a:r>
            <a:r>
              <a:rPr lang="en-US" altLang="ja-JP" dirty="0" smtClean="0"/>
              <a:t>RFC5426</a:t>
            </a:r>
            <a:r>
              <a:rPr lang="ja-JP" altLang="en-US" dirty="0" smtClean="0"/>
              <a:t>）、</a:t>
            </a:r>
            <a:r>
              <a:rPr lang="en-US" altLang="ja-JP" dirty="0" smtClean="0"/>
              <a:t>TLS1.3</a:t>
            </a:r>
            <a:r>
              <a:rPr lang="ja-JP" altLang="en-US" dirty="0" smtClean="0"/>
              <a:t>（草稿）</a:t>
            </a:r>
            <a:endParaRPr lang="en-US" altLang="ja-JP" dirty="0" smtClean="0"/>
          </a:p>
          <a:p>
            <a:r>
              <a:rPr lang="ja-JP" altLang="en-US" dirty="0" smtClean="0"/>
              <a:t>大きな</a:t>
            </a:r>
            <a:r>
              <a:rPr lang="ja-JP" altLang="en-US" dirty="0" smtClean="0"/>
              <a:t>枠組み</a:t>
            </a:r>
            <a:r>
              <a:rPr lang="ja-JP" altLang="en-US" dirty="0" smtClean="0"/>
              <a:t>として</a:t>
            </a:r>
            <a:r>
              <a:rPr lang="ja-JP" altLang="en-US" dirty="0" smtClean="0"/>
              <a:t>は違いは</a:t>
            </a:r>
            <a:r>
              <a:rPr lang="ja-JP" altLang="en-US" dirty="0" err="1" smtClean="0"/>
              <a:t>無し</a:t>
            </a:r>
            <a:endParaRPr lang="en-US" altLang="ja-JP" dirty="0" smtClean="0"/>
          </a:p>
          <a:p>
            <a:r>
              <a:rPr kumimoji="1" lang="ja-JP" altLang="en-US" dirty="0" smtClean="0">
                <a:solidFill>
                  <a:srgbClr val="C00000"/>
                </a:solidFill>
              </a:rPr>
              <a:t>今回のセキュリティーホールは</a:t>
            </a:r>
            <a:r>
              <a:rPr kumimoji="1" lang="en-US" altLang="ja-JP" dirty="0" smtClean="0">
                <a:solidFill>
                  <a:srgbClr val="C00000"/>
                </a:solidFill>
              </a:rPr>
              <a:t>SSL3.0</a:t>
            </a:r>
            <a:r>
              <a:rPr kumimoji="1" lang="ja-JP" altLang="en-US" dirty="0" err="1" smtClean="0">
                <a:solidFill>
                  <a:srgbClr val="C00000"/>
                </a:solidFill>
              </a:rPr>
              <a:t>までを</a:t>
            </a:r>
            <a:r>
              <a:rPr kumimoji="1" lang="ja-JP" altLang="en-US" dirty="0" smtClean="0">
                <a:solidFill>
                  <a:srgbClr val="C00000"/>
                </a:solidFill>
              </a:rPr>
              <a:t>無効にすれば</a:t>
            </a:r>
            <a:r>
              <a:rPr kumimoji="1" lang="en-US" altLang="ja-JP" dirty="0" smtClean="0">
                <a:solidFill>
                  <a:srgbClr val="C00000"/>
                </a:solidFill>
              </a:rPr>
              <a:t>OK</a:t>
            </a:r>
            <a:r>
              <a:rPr kumimoji="1" lang="ja-JP" altLang="en-US" dirty="0" smtClean="0">
                <a:solidFill>
                  <a:srgbClr val="C00000"/>
                </a:solidFill>
              </a:rPr>
              <a:t>（つまり、</a:t>
            </a:r>
            <a:r>
              <a:rPr kumimoji="1" lang="en-US" altLang="ja-JP" dirty="0" smtClean="0">
                <a:solidFill>
                  <a:srgbClr val="C00000"/>
                </a:solidFill>
              </a:rPr>
              <a:t>TLS</a:t>
            </a:r>
            <a:r>
              <a:rPr kumimoji="1" lang="ja-JP" altLang="en-US" dirty="0" smtClean="0">
                <a:solidFill>
                  <a:srgbClr val="C00000"/>
                </a:solidFill>
              </a:rPr>
              <a:t>を使用する）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2-6. </a:t>
            </a:r>
            <a:r>
              <a:rPr lang="ja-JP" altLang="en-US" dirty="0" smtClean="0"/>
              <a:t>サーバ側の対応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では、サーバ側でどのような設定をすればよいのでしょうか？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ja-JP" altLang="en-US" dirty="0" smtClean="0"/>
              <a:t>→まずは</a:t>
            </a:r>
            <a:r>
              <a:rPr lang="en-US" altLang="ja-JP" dirty="0" smtClean="0"/>
              <a:t>Apache</a:t>
            </a:r>
            <a:r>
              <a:rPr lang="ja-JP" altLang="en-US" dirty="0" smtClean="0"/>
              <a:t>の場合で考えてみると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2-6. </a:t>
            </a:r>
            <a:r>
              <a:rPr lang="ja-JP" altLang="en-US" dirty="0" smtClean="0"/>
              <a:t>サーバ側の対応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では、サーバ側でどのような設定をすればよいのでしょうか？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→まずは</a:t>
            </a:r>
            <a:r>
              <a:rPr lang="en-US" altLang="ja-JP" dirty="0" smtClean="0"/>
              <a:t>Apache</a:t>
            </a:r>
            <a:r>
              <a:rPr lang="ja-JP" altLang="en-US" dirty="0" smtClean="0"/>
              <a:t>の場合で考えてみると</a:t>
            </a:r>
            <a:endParaRPr kumimoji="1" lang="en-US" altLang="ja-JP" dirty="0" smtClean="0"/>
          </a:p>
          <a:p>
            <a:r>
              <a:rPr lang="en-US" altLang="ja-JP" dirty="0" err="1" smtClean="0">
                <a:solidFill>
                  <a:srgbClr val="0070C0"/>
                </a:solidFill>
              </a:rPr>
              <a:t>h</a:t>
            </a:r>
            <a:r>
              <a:rPr lang="en-US" altLang="ja-JP" dirty="0" err="1" smtClean="0">
                <a:solidFill>
                  <a:srgbClr val="0070C0"/>
                </a:solidFill>
              </a:rPr>
              <a:t>ttpd.conf</a:t>
            </a:r>
            <a:r>
              <a:rPr lang="ja-JP" altLang="en-US" dirty="0" smtClean="0">
                <a:solidFill>
                  <a:srgbClr val="0070C0"/>
                </a:solidFill>
              </a:rPr>
              <a:t>に以下を追加すれば</a:t>
            </a:r>
            <a:r>
              <a:rPr lang="en-US" altLang="ja-JP" dirty="0" smtClean="0">
                <a:solidFill>
                  <a:srgbClr val="0070C0"/>
                </a:solidFill>
              </a:rPr>
              <a:t>OK</a:t>
            </a:r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err="1" smtClean="0">
                <a:solidFill>
                  <a:srgbClr val="0070C0"/>
                </a:solidFill>
              </a:rPr>
              <a:t>SSLProtocol</a:t>
            </a:r>
            <a:r>
              <a:rPr lang="en-US" altLang="ja-JP" dirty="0" smtClean="0">
                <a:solidFill>
                  <a:srgbClr val="0070C0"/>
                </a:solidFill>
              </a:rPr>
              <a:t> All –SSLv3</a:t>
            </a:r>
            <a:r>
              <a:rPr lang="ja-JP" altLang="en-US" dirty="0" smtClean="0"/>
              <a:t>」（</a:t>
            </a:r>
            <a:r>
              <a:rPr lang="en-US" altLang="ja-JP" dirty="0" smtClean="0"/>
              <a:t>v2</a:t>
            </a:r>
            <a:r>
              <a:rPr lang="ja-JP" altLang="en-US" dirty="0" smtClean="0"/>
              <a:t>も無効にしたい場合は</a:t>
            </a:r>
            <a:r>
              <a:rPr lang="en-US" altLang="ja-JP" dirty="0" smtClean="0"/>
              <a:t>-SSLv2</a:t>
            </a:r>
            <a:r>
              <a:rPr lang="ja-JP" altLang="en-US" dirty="0" smtClean="0"/>
              <a:t>を追加）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2-7. </a:t>
            </a:r>
            <a:r>
              <a:rPr kumimoji="1" lang="ja-JP" altLang="en-US" dirty="0" smtClean="0"/>
              <a:t>仕組みについて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詳しい流れ</a:t>
            </a:r>
            <a:r>
              <a:rPr lang="ja-JP" altLang="en-US" dirty="0" smtClean="0"/>
              <a:t>は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2-7. </a:t>
            </a:r>
            <a:r>
              <a:rPr kumimoji="1" lang="ja-JP" altLang="en-US" dirty="0" smtClean="0"/>
              <a:t>仕組みについて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長くなる</a:t>
            </a:r>
            <a:r>
              <a:rPr lang="ja-JP" altLang="en-US" dirty="0" smtClean="0"/>
              <a:t>ので</a:t>
            </a:r>
            <a:r>
              <a:rPr lang="ja-JP" altLang="en-US" dirty="0" smtClean="0"/>
              <a:t>・・・</a:t>
            </a:r>
            <a:r>
              <a:rPr lang="ja-JP" altLang="en-US" dirty="0" smtClean="0"/>
              <a:t>、個人でご自由に・・・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参照</a:t>
            </a:r>
            <a:r>
              <a:rPr lang="en-US" altLang="ja-JP" dirty="0" smtClean="0"/>
              <a:t>】</a:t>
            </a:r>
          </a:p>
          <a:p>
            <a:pPr>
              <a:buNone/>
            </a:pPr>
            <a:r>
              <a:rPr lang="en-US" altLang="ja-JP" sz="2300" dirty="0" smtClean="0">
                <a:hlinkClick r:id="rId2"/>
              </a:rPr>
              <a:t>http://</a:t>
            </a:r>
            <a:r>
              <a:rPr lang="en-US" altLang="ja-JP" sz="2300" dirty="0" smtClean="0">
                <a:hlinkClick r:id="rId2"/>
              </a:rPr>
              <a:t>www.atmarkit.co.jp/ait/articles/0007/15/news001.html</a:t>
            </a:r>
            <a:endParaRPr lang="en-US" altLang="ja-JP" sz="2300" dirty="0" smtClean="0"/>
          </a:p>
          <a:p>
            <a:pPr>
              <a:buNone/>
            </a:pPr>
            <a:r>
              <a:rPr lang="en-US" altLang="ja-JP" sz="2300" dirty="0" smtClean="0">
                <a:hlinkClick r:id="rId3"/>
              </a:rPr>
              <a:t>http://</a:t>
            </a:r>
            <a:r>
              <a:rPr lang="en-US" altLang="ja-JP" sz="2300" dirty="0" smtClean="0">
                <a:hlinkClick r:id="rId3"/>
              </a:rPr>
              <a:t>www.infraexpert.com/study/security7.html</a:t>
            </a:r>
            <a:endParaRPr lang="en-US" altLang="ja-JP" sz="2300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3. .NET Framework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コアランタイムのオープンソース化を</a:t>
            </a:r>
            <a:r>
              <a:rPr lang="ja-JP" altLang="en-US" dirty="0" smtClean="0"/>
              <a:t>発表</a:t>
            </a:r>
            <a:endParaRPr lang="en-US" altLang="ja-JP" dirty="0" smtClean="0"/>
          </a:p>
          <a:p>
            <a:r>
              <a:rPr lang="en-US" altLang="ja-JP" dirty="0" smtClean="0"/>
              <a:t>Linux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OS X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サポート</a:t>
            </a:r>
            <a:endParaRPr lang="en-US" altLang="ja-JP" dirty="0" smtClean="0"/>
          </a:p>
          <a:p>
            <a:r>
              <a:rPr lang="en-US" altLang="ja-JP" dirty="0" smtClean="0"/>
              <a:t>Visual Studio Community </a:t>
            </a:r>
            <a:r>
              <a:rPr lang="en-US" altLang="ja-JP" dirty="0" smtClean="0"/>
              <a:t>Edition</a:t>
            </a:r>
            <a:r>
              <a:rPr lang="ja-JP" altLang="en-US" dirty="0" smtClean="0"/>
              <a:t>が無償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→フル機能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参照</a:t>
            </a:r>
            <a:r>
              <a:rPr kumimoji="1" lang="en-US" altLang="ja-JP" dirty="0" smtClean="0"/>
              <a:t>】</a:t>
            </a:r>
          </a:p>
          <a:p>
            <a:pPr>
              <a:buNone/>
            </a:pPr>
            <a:r>
              <a:rPr lang="en-US" altLang="ja-JP" dirty="0" smtClean="0"/>
              <a:t>http://weblogs.asp.net/scottgu/announcing-open-source-of-net-core-framework-net-core-distribution-for-linux-osx-and-free-visual-studio-community-edition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4-1. SPA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rgbClr val="0070C0"/>
                </a:solidFill>
              </a:rPr>
              <a:t>2013</a:t>
            </a:r>
            <a:r>
              <a:rPr lang="ja-JP" altLang="en-US" dirty="0" smtClean="0">
                <a:solidFill>
                  <a:srgbClr val="0070C0"/>
                </a:solidFill>
              </a:rPr>
              <a:t>年後半あたりから、書籍や</a:t>
            </a:r>
            <a:r>
              <a:rPr lang="en-US" altLang="ja-JP" dirty="0" smtClean="0">
                <a:solidFill>
                  <a:srgbClr val="0070C0"/>
                </a:solidFill>
              </a:rPr>
              <a:t>Web</a:t>
            </a:r>
            <a:r>
              <a:rPr lang="ja-JP" altLang="en-US" dirty="0" smtClean="0">
                <a:solidFill>
                  <a:srgbClr val="0070C0"/>
                </a:solidFill>
              </a:rPr>
              <a:t>サイトでちらほら出てきていますね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4-1. SPA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2013</a:t>
            </a:r>
            <a:r>
              <a:rPr lang="ja-JP" altLang="en-US" dirty="0" smtClean="0"/>
              <a:t>年後半あたりから、書籍や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サイトでちらほら出てきていますね</a:t>
            </a:r>
            <a:endParaRPr lang="en-US" altLang="ja-JP" dirty="0" smtClean="0"/>
          </a:p>
          <a:p>
            <a:r>
              <a:rPr kumimoji="1" lang="en-US" altLang="ja-JP" dirty="0" smtClean="0">
                <a:solidFill>
                  <a:srgbClr val="0070C0"/>
                </a:solidFill>
              </a:rPr>
              <a:t>Web</a:t>
            </a:r>
            <a:r>
              <a:rPr kumimoji="1" lang="ja-JP" altLang="en-US" dirty="0" smtClean="0">
                <a:solidFill>
                  <a:srgbClr val="0070C0"/>
                </a:solidFill>
              </a:rPr>
              <a:t>開発をしている皆さんなら簡単</a:t>
            </a:r>
            <a:r>
              <a:rPr lang="ja-JP" altLang="en-US" dirty="0" smtClean="0">
                <a:solidFill>
                  <a:srgbClr val="0070C0"/>
                </a:solidFill>
              </a:rPr>
              <a:t>ですね</a:t>
            </a:r>
            <a:r>
              <a:rPr lang="ja-JP" altLang="en-US" dirty="0" smtClean="0">
                <a:solidFill>
                  <a:srgbClr val="0070C0"/>
                </a:solidFill>
              </a:rPr>
              <a:t>！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4-1. SPA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2013</a:t>
            </a:r>
            <a:r>
              <a:rPr lang="ja-JP" altLang="en-US" dirty="0" smtClean="0"/>
              <a:t>年後半あたりから、書籍や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サイトでちらほら出てきていますね</a:t>
            </a:r>
            <a:endParaRPr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開発をしている皆さんなら簡単</a:t>
            </a:r>
            <a:r>
              <a:rPr lang="ja-JP" altLang="en-US" dirty="0" smtClean="0"/>
              <a:t>ですね</a:t>
            </a:r>
            <a:r>
              <a:rPr lang="ja-JP" altLang="en-US" dirty="0" smtClean="0"/>
              <a:t>！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solidFill>
                  <a:srgbClr val="0070C0"/>
                </a:solidFill>
              </a:rPr>
              <a:t>→もちろん、石○氏が好きな雑誌ではない・・・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4-1. SPA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2013</a:t>
            </a:r>
            <a:r>
              <a:rPr lang="ja-JP" altLang="en-US" dirty="0" smtClean="0"/>
              <a:t>年後半あたりから、書籍や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サイトでちらほら出てきていますね</a:t>
            </a:r>
            <a:endParaRPr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開発をしている皆さんなら簡単</a:t>
            </a:r>
            <a:r>
              <a:rPr lang="ja-JP" altLang="en-US" dirty="0" smtClean="0"/>
              <a:t>ですね</a:t>
            </a:r>
            <a:r>
              <a:rPr lang="ja-JP" altLang="en-US" dirty="0" smtClean="0"/>
              <a:t>！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→もちろん、石○氏が好きな雑誌ではない・・・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0070C0"/>
                </a:solidFill>
              </a:rPr>
              <a:t>そう</a:t>
            </a:r>
            <a:r>
              <a:rPr lang="ja-JP" altLang="en-US" dirty="0" smtClean="0">
                <a:solidFill>
                  <a:srgbClr val="0070C0"/>
                </a:solidFill>
              </a:rPr>
              <a:t>、「</a:t>
            </a:r>
            <a:r>
              <a:rPr lang="en-US" altLang="ja-JP" dirty="0" smtClean="0">
                <a:solidFill>
                  <a:srgbClr val="0070C0"/>
                </a:solidFill>
              </a:rPr>
              <a:t>Single Page </a:t>
            </a:r>
            <a:r>
              <a:rPr lang="ja-JP" altLang="en-US" dirty="0" smtClean="0">
                <a:solidFill>
                  <a:srgbClr val="0070C0"/>
                </a:solidFill>
              </a:rPr>
              <a:t>（</a:t>
            </a:r>
            <a:r>
              <a:rPr lang="en-US" altLang="ja-JP" dirty="0" smtClean="0">
                <a:solidFill>
                  <a:srgbClr val="0070C0"/>
                </a:solidFill>
              </a:rPr>
              <a:t>Web</a:t>
            </a:r>
            <a:r>
              <a:rPr lang="ja-JP" altLang="en-US" dirty="0" smtClean="0">
                <a:solidFill>
                  <a:srgbClr val="0070C0"/>
                </a:solidFill>
              </a:rPr>
              <a:t>）</a:t>
            </a:r>
            <a:r>
              <a:rPr lang="en-US" altLang="ja-JP" dirty="0" smtClean="0">
                <a:solidFill>
                  <a:srgbClr val="0070C0"/>
                </a:solidFill>
              </a:rPr>
              <a:t> Application</a:t>
            </a:r>
            <a:r>
              <a:rPr lang="ja-JP" altLang="en-US" dirty="0" smtClean="0">
                <a:solidFill>
                  <a:srgbClr val="0070C0"/>
                </a:solidFill>
              </a:rPr>
              <a:t>」ですね！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Try Objective-C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Objective-C</a:t>
            </a:r>
            <a:r>
              <a:rPr lang="ja-JP" altLang="en-US" dirty="0" smtClean="0"/>
              <a:t>は</a:t>
            </a:r>
            <a:r>
              <a:rPr lang="en-US" altLang="ja-JP" dirty="0" smtClean="0"/>
              <a:t>C</a:t>
            </a:r>
            <a:r>
              <a:rPr lang="ja-JP" altLang="en-US" dirty="0" smtClean="0"/>
              <a:t>言語ベースの開発言語</a:t>
            </a:r>
            <a:endParaRPr lang="en-US" altLang="ja-JP" dirty="0" smtClean="0"/>
          </a:p>
          <a:p>
            <a:r>
              <a:rPr kumimoji="1" lang="en-US" altLang="ja-JP" dirty="0" err="1" smtClean="0"/>
              <a:t>iOS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OS X</a:t>
            </a:r>
            <a:r>
              <a:rPr lang="ja-JP" altLang="en-US" dirty="0" smtClean="0"/>
              <a:t>上</a:t>
            </a:r>
            <a:r>
              <a:rPr lang="ja-JP" altLang="en-US" dirty="0" smtClean="0"/>
              <a:t>で動作するアプリ開発が可能</a:t>
            </a:r>
            <a:endParaRPr lang="en-US" altLang="ja-JP" dirty="0" smtClean="0"/>
          </a:p>
          <a:p>
            <a:r>
              <a:rPr lang="ja-JP" altLang="en-US" dirty="0" smtClean="0"/>
              <a:t>ただ、やった</a:t>
            </a:r>
            <a:r>
              <a:rPr lang="ja-JP" altLang="en-US" dirty="0" smtClean="0"/>
              <a:t>ことない</a:t>
            </a:r>
            <a:r>
              <a:rPr lang="ja-JP" altLang="en-US" dirty="0" smtClean="0"/>
              <a:t>人には難しい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4-2. SPA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言葉の通り、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ページのみで構成された</a:t>
            </a:r>
            <a:r>
              <a:rPr kumimoji="1" lang="en-US" altLang="ja-JP" dirty="0" smtClean="0"/>
              <a:t>Web</a:t>
            </a:r>
            <a:r>
              <a:rPr lang="ja-JP" altLang="en-US" dirty="0" smtClean="0"/>
              <a:t>サイト</a:t>
            </a:r>
            <a:r>
              <a:rPr kumimoji="1" lang="ja-JP" altLang="en-US" dirty="0" smtClean="0"/>
              <a:t>を指す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この仕組み自体は昔からありますが、何故</a:t>
            </a:r>
            <a:r>
              <a:rPr lang="ja-JP" altLang="en-US" dirty="0" smtClean="0"/>
              <a:t>去年あたり</a:t>
            </a:r>
            <a:r>
              <a:rPr lang="ja-JP" altLang="en-US" dirty="0" smtClean="0"/>
              <a:t>から騒がれてきたのでしょうか？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4-3. SPA</a:t>
            </a:r>
            <a:r>
              <a:rPr lang="ja-JP" altLang="en-US" dirty="0" smtClean="0"/>
              <a:t>が何故騒がれる？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数年前に流行っていたのは「</a:t>
            </a:r>
            <a:r>
              <a:rPr lang="en-US" altLang="ja-JP" dirty="0" smtClean="0">
                <a:solidFill>
                  <a:srgbClr val="0070C0"/>
                </a:solidFill>
              </a:rPr>
              <a:t>RIA</a:t>
            </a:r>
            <a:r>
              <a:rPr lang="ja-JP" altLang="en-US" dirty="0" smtClean="0">
                <a:solidFill>
                  <a:srgbClr val="0070C0"/>
                </a:solidFill>
              </a:rPr>
              <a:t>」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4-3. SPA</a:t>
            </a:r>
            <a:r>
              <a:rPr lang="ja-JP" altLang="en-US" dirty="0" smtClean="0"/>
              <a:t>が何故騒がれる？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数年前に流行っていたのは「</a:t>
            </a:r>
            <a:r>
              <a:rPr lang="en-US" altLang="ja-JP" dirty="0" smtClean="0"/>
              <a:t>RIA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ja-JP" altLang="en-US" dirty="0" smtClean="0">
                <a:solidFill>
                  <a:srgbClr val="0070C0"/>
                </a:solidFill>
              </a:rPr>
              <a:t>「</a:t>
            </a:r>
            <a:r>
              <a:rPr lang="en-US" altLang="ja-JP" dirty="0" smtClean="0">
                <a:solidFill>
                  <a:srgbClr val="0070C0"/>
                </a:solidFill>
              </a:rPr>
              <a:t>Flash</a:t>
            </a:r>
            <a:r>
              <a:rPr lang="ja-JP" altLang="en-US" dirty="0" smtClean="0">
                <a:solidFill>
                  <a:srgbClr val="0070C0"/>
                </a:solidFill>
              </a:rPr>
              <a:t>」、「</a:t>
            </a:r>
            <a:r>
              <a:rPr lang="en-US" altLang="ja-JP" dirty="0" smtClean="0">
                <a:solidFill>
                  <a:srgbClr val="0070C0"/>
                </a:solidFill>
              </a:rPr>
              <a:t>Silverlight</a:t>
            </a:r>
            <a:r>
              <a:rPr lang="ja-JP" altLang="en-US" dirty="0" smtClean="0">
                <a:solidFill>
                  <a:srgbClr val="0070C0"/>
                </a:solidFill>
              </a:rPr>
              <a:t>」など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4-3. SPA</a:t>
            </a:r>
            <a:r>
              <a:rPr lang="ja-JP" altLang="en-US" dirty="0" smtClean="0"/>
              <a:t>が何故騒がれる？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数年前に流行っていたのは「</a:t>
            </a:r>
            <a:r>
              <a:rPr lang="en-US" altLang="ja-JP" dirty="0" smtClean="0"/>
              <a:t>RIA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」、「</a:t>
            </a:r>
            <a:r>
              <a:rPr lang="en-US" altLang="ja-JP" dirty="0" smtClean="0"/>
              <a:t>Silverlight</a:t>
            </a:r>
            <a:r>
              <a:rPr lang="ja-JP" altLang="en-US" dirty="0" smtClean="0"/>
              <a:t>」など</a:t>
            </a:r>
            <a:endParaRPr lang="en-US" altLang="ja-JP" dirty="0" smtClean="0"/>
          </a:p>
          <a:p>
            <a:r>
              <a:rPr kumimoji="1" lang="ja-JP" altLang="en-US" dirty="0" smtClean="0">
                <a:solidFill>
                  <a:srgbClr val="0070C0"/>
                </a:solidFill>
              </a:rPr>
              <a:t>何故、衰退していくの？</a:t>
            </a:r>
            <a:endParaRPr kumimoji="1"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4-3. SPA</a:t>
            </a:r>
            <a:r>
              <a:rPr lang="ja-JP" altLang="en-US" dirty="0" smtClean="0"/>
              <a:t>が何故騒がれる？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数年前に流行っていたのは「</a:t>
            </a:r>
            <a:r>
              <a:rPr lang="en-US" altLang="ja-JP" dirty="0" smtClean="0"/>
              <a:t>RIA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」、「</a:t>
            </a:r>
            <a:r>
              <a:rPr lang="en-US" altLang="ja-JP" dirty="0" smtClean="0"/>
              <a:t>Silverlight</a:t>
            </a:r>
            <a:r>
              <a:rPr lang="ja-JP" altLang="en-US" dirty="0" smtClean="0"/>
              <a:t>」など</a:t>
            </a:r>
            <a:endParaRPr lang="en-US" altLang="ja-JP" dirty="0" smtClean="0"/>
          </a:p>
          <a:p>
            <a:r>
              <a:rPr kumimoji="1" lang="ja-JP" altLang="en-US" dirty="0" smtClean="0"/>
              <a:t>何故、衰退していくの？</a:t>
            </a:r>
            <a:endParaRPr kumimoji="1" lang="en-US" altLang="ja-JP" dirty="0" smtClean="0"/>
          </a:p>
          <a:p>
            <a:pPr marL="514350" indent="-514350">
              <a:buAutoNum type="arabicParenBoth"/>
            </a:pPr>
            <a:r>
              <a:rPr lang="en-US" altLang="ja-JP" dirty="0" smtClean="0">
                <a:solidFill>
                  <a:srgbClr val="0070C0"/>
                </a:solidFill>
              </a:rPr>
              <a:t>Apple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 smtClean="0">
                <a:solidFill>
                  <a:srgbClr val="0070C0"/>
                </a:solidFill>
              </a:rPr>
              <a:t>Flash</a:t>
            </a:r>
            <a:r>
              <a:rPr lang="ja-JP" altLang="en-US" dirty="0" smtClean="0">
                <a:solidFill>
                  <a:srgbClr val="0070C0"/>
                </a:solidFill>
              </a:rPr>
              <a:t>排除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4-3. SPA</a:t>
            </a:r>
            <a:r>
              <a:rPr lang="ja-JP" altLang="en-US" dirty="0" smtClean="0"/>
              <a:t>が何故騒がれる？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数年前に流行っていたのは「</a:t>
            </a:r>
            <a:r>
              <a:rPr lang="en-US" altLang="ja-JP" dirty="0" smtClean="0"/>
              <a:t>RIA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」、「</a:t>
            </a:r>
            <a:r>
              <a:rPr lang="en-US" altLang="ja-JP" dirty="0" smtClean="0"/>
              <a:t>Silverlight</a:t>
            </a:r>
            <a:r>
              <a:rPr lang="ja-JP" altLang="en-US" dirty="0" smtClean="0"/>
              <a:t>」など</a:t>
            </a:r>
            <a:endParaRPr lang="en-US" altLang="ja-JP" dirty="0" smtClean="0"/>
          </a:p>
          <a:p>
            <a:r>
              <a:rPr kumimoji="1" lang="ja-JP" altLang="en-US" dirty="0" smtClean="0"/>
              <a:t>何故、衰退していくの？</a:t>
            </a:r>
            <a:endParaRPr kumimoji="1" lang="en-US" altLang="ja-JP" dirty="0" smtClean="0"/>
          </a:p>
          <a:p>
            <a:pPr marL="514350" indent="-514350">
              <a:buAutoNum type="arabicParenBoth"/>
            </a:pPr>
            <a:r>
              <a:rPr lang="en-US" altLang="ja-JP" dirty="0" smtClean="0"/>
              <a:t>Apple</a:t>
            </a:r>
            <a:r>
              <a:rPr lang="ja-JP" altLang="en-US" dirty="0" smtClean="0"/>
              <a:t>の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排除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kumimoji="1" lang="en-US" altLang="ja-JP" dirty="0" smtClean="0">
                <a:solidFill>
                  <a:srgbClr val="0070C0"/>
                </a:solidFill>
              </a:rPr>
              <a:t>Silverlight</a:t>
            </a:r>
            <a:r>
              <a:rPr lang="ja-JP" altLang="en-US" dirty="0" smtClean="0">
                <a:solidFill>
                  <a:srgbClr val="0070C0"/>
                </a:solidFill>
              </a:rPr>
              <a:t>開発の</a:t>
            </a:r>
            <a:r>
              <a:rPr lang="ja-JP" altLang="en-US" dirty="0" smtClean="0">
                <a:solidFill>
                  <a:srgbClr val="0070C0"/>
                </a:solidFill>
              </a:rPr>
              <a:t>縮小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4-3. SPA</a:t>
            </a:r>
            <a:r>
              <a:rPr lang="ja-JP" altLang="en-US" dirty="0" smtClean="0"/>
              <a:t>が何故騒がれる？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数年前に流行っていたのは「</a:t>
            </a:r>
            <a:r>
              <a:rPr lang="en-US" altLang="ja-JP" dirty="0" smtClean="0"/>
              <a:t>RIA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」、「</a:t>
            </a:r>
            <a:r>
              <a:rPr lang="en-US" altLang="ja-JP" dirty="0" smtClean="0"/>
              <a:t>Silverlight</a:t>
            </a:r>
            <a:r>
              <a:rPr lang="ja-JP" altLang="en-US" dirty="0" smtClean="0"/>
              <a:t>」など</a:t>
            </a:r>
            <a:endParaRPr lang="en-US" altLang="ja-JP" dirty="0" smtClean="0"/>
          </a:p>
          <a:p>
            <a:r>
              <a:rPr kumimoji="1" lang="ja-JP" altLang="en-US" dirty="0" smtClean="0"/>
              <a:t>何故、衰退していくの？</a:t>
            </a:r>
            <a:endParaRPr kumimoji="1" lang="en-US" altLang="ja-JP" dirty="0" smtClean="0"/>
          </a:p>
          <a:p>
            <a:pPr marL="514350" indent="-514350">
              <a:buAutoNum type="arabicParenBoth"/>
            </a:pPr>
            <a:r>
              <a:rPr lang="en-US" altLang="ja-JP" dirty="0" smtClean="0"/>
              <a:t>Apple</a:t>
            </a:r>
            <a:r>
              <a:rPr lang="ja-JP" altLang="en-US" dirty="0" smtClean="0"/>
              <a:t>の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排除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kumimoji="1" lang="en-US" altLang="ja-JP" dirty="0" smtClean="0"/>
              <a:t>Silverlight</a:t>
            </a:r>
            <a:r>
              <a:rPr lang="ja-JP" altLang="en-US" dirty="0" smtClean="0"/>
              <a:t>開発の</a:t>
            </a:r>
            <a:r>
              <a:rPr lang="ja-JP" altLang="en-US" dirty="0" smtClean="0"/>
              <a:t>縮小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kumimoji="1" lang="en-US" altLang="ja-JP" dirty="0" smtClean="0">
                <a:solidFill>
                  <a:srgbClr val="0070C0"/>
                </a:solidFill>
              </a:rPr>
              <a:t>HTML5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の正式勧告</a:t>
            </a:r>
            <a:endParaRPr kumimoji="1"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4-3. SPA</a:t>
            </a:r>
            <a:r>
              <a:rPr lang="ja-JP" altLang="en-US" dirty="0" smtClean="0"/>
              <a:t>が何故騒がれる？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数年前に流行っていたのは「</a:t>
            </a:r>
            <a:r>
              <a:rPr lang="en-US" altLang="ja-JP" dirty="0" smtClean="0"/>
              <a:t>RIA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→「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」、「</a:t>
            </a:r>
            <a:r>
              <a:rPr lang="en-US" altLang="ja-JP" dirty="0" smtClean="0"/>
              <a:t>Silverlight</a:t>
            </a:r>
            <a:r>
              <a:rPr lang="ja-JP" altLang="en-US" dirty="0" smtClean="0"/>
              <a:t>」など</a:t>
            </a:r>
            <a:endParaRPr lang="en-US" altLang="ja-JP" dirty="0" smtClean="0"/>
          </a:p>
          <a:p>
            <a:r>
              <a:rPr kumimoji="1" lang="ja-JP" altLang="en-US" dirty="0" smtClean="0"/>
              <a:t>何故、衰退していくの？</a:t>
            </a:r>
            <a:endParaRPr kumimoji="1" lang="en-US" altLang="ja-JP" dirty="0" smtClean="0"/>
          </a:p>
          <a:p>
            <a:pPr marL="514350" indent="-514350">
              <a:buAutoNum type="arabicParenBoth"/>
            </a:pPr>
            <a:r>
              <a:rPr lang="en-US" altLang="ja-JP" dirty="0" smtClean="0"/>
              <a:t>Apple</a:t>
            </a:r>
            <a:r>
              <a:rPr lang="ja-JP" altLang="en-US" dirty="0" smtClean="0"/>
              <a:t>の</a:t>
            </a:r>
            <a:r>
              <a:rPr lang="en-US" altLang="ja-JP" dirty="0" smtClean="0"/>
              <a:t>Flash</a:t>
            </a:r>
            <a:r>
              <a:rPr lang="ja-JP" altLang="en-US" dirty="0" smtClean="0"/>
              <a:t>排除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kumimoji="1" lang="en-US" altLang="ja-JP" dirty="0" smtClean="0"/>
              <a:t>Silverlight</a:t>
            </a:r>
            <a:r>
              <a:rPr lang="ja-JP" altLang="en-US" dirty="0" smtClean="0"/>
              <a:t>開発の</a:t>
            </a:r>
            <a:r>
              <a:rPr lang="ja-JP" altLang="en-US" dirty="0" smtClean="0"/>
              <a:t>縮小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kumimoji="1" lang="en-US" altLang="ja-JP" dirty="0" smtClean="0"/>
              <a:t>HTML5</a:t>
            </a:r>
            <a:r>
              <a:rPr kumimoji="1" lang="ja-JP" altLang="en-US" dirty="0" smtClean="0"/>
              <a:t>の正式勧告</a:t>
            </a:r>
            <a:endParaRPr kumimoji="1" lang="en-US" altLang="ja-JP" dirty="0" smtClean="0"/>
          </a:p>
          <a:p>
            <a:r>
              <a:rPr lang="en-US" altLang="ja-JP" dirty="0" smtClean="0">
                <a:solidFill>
                  <a:srgbClr val="0070C0"/>
                </a:solidFill>
              </a:rPr>
              <a:t>RIA</a:t>
            </a:r>
            <a:r>
              <a:rPr lang="ja-JP" altLang="en-US" dirty="0" smtClean="0">
                <a:solidFill>
                  <a:srgbClr val="0070C0"/>
                </a:solidFill>
              </a:rPr>
              <a:t>→</a:t>
            </a:r>
            <a:r>
              <a:rPr lang="en-US" altLang="ja-JP" dirty="0" smtClean="0">
                <a:solidFill>
                  <a:srgbClr val="0070C0"/>
                </a:solidFill>
              </a:rPr>
              <a:t>SPA</a:t>
            </a:r>
            <a:r>
              <a:rPr lang="ja-JP" altLang="en-US" dirty="0" smtClean="0">
                <a:solidFill>
                  <a:srgbClr val="0070C0"/>
                </a:solidFill>
              </a:rPr>
              <a:t>へ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4-4. SPA</a:t>
            </a:r>
            <a:r>
              <a:rPr kumimoji="1" lang="ja-JP" altLang="en-US" dirty="0" smtClean="0"/>
              <a:t>のメリット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通信量の低下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4-4. SPA</a:t>
            </a:r>
            <a:r>
              <a:rPr kumimoji="1" lang="ja-JP" altLang="en-US" dirty="0" smtClean="0"/>
              <a:t>のメリット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通信量の低下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solidFill>
                  <a:srgbClr val="0070C0"/>
                </a:solidFill>
              </a:rPr>
              <a:t>→必要な情報のみ通信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Try Objective-C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Objective-C</a:t>
            </a:r>
            <a:r>
              <a:rPr lang="ja-JP" altLang="en-US" dirty="0" smtClean="0"/>
              <a:t>は</a:t>
            </a:r>
            <a:r>
              <a:rPr lang="en-US" altLang="ja-JP" dirty="0" smtClean="0"/>
              <a:t>C</a:t>
            </a:r>
            <a:r>
              <a:rPr lang="ja-JP" altLang="en-US" dirty="0" smtClean="0"/>
              <a:t>言語ベースの開発言語</a:t>
            </a:r>
            <a:endParaRPr lang="en-US" altLang="ja-JP" dirty="0" smtClean="0"/>
          </a:p>
          <a:p>
            <a:r>
              <a:rPr kumimoji="1" lang="en-US" altLang="ja-JP" dirty="0" err="1" smtClean="0"/>
              <a:t>iOS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OS X</a:t>
            </a:r>
            <a:r>
              <a:rPr lang="ja-JP" altLang="en-US" dirty="0" smtClean="0"/>
              <a:t>上</a:t>
            </a:r>
            <a:r>
              <a:rPr lang="ja-JP" altLang="en-US" dirty="0" smtClean="0"/>
              <a:t>で動作するアプリ開発が可能</a:t>
            </a:r>
            <a:endParaRPr lang="en-US" altLang="ja-JP" dirty="0" smtClean="0"/>
          </a:p>
          <a:p>
            <a:r>
              <a:rPr lang="ja-JP" altLang="en-US" dirty="0" smtClean="0"/>
              <a:t>ただ、やった</a:t>
            </a:r>
            <a:r>
              <a:rPr lang="ja-JP" altLang="en-US" dirty="0" smtClean="0"/>
              <a:t>ことない</a:t>
            </a:r>
            <a:r>
              <a:rPr lang="ja-JP" altLang="en-US" dirty="0" smtClean="0"/>
              <a:t>人には難しい</a:t>
            </a:r>
            <a:endParaRPr lang="en-US" altLang="ja-JP" dirty="0" smtClean="0"/>
          </a:p>
          <a:p>
            <a:r>
              <a:rPr kumimoji="1" lang="ja-JP" altLang="en-US" dirty="0" smtClean="0"/>
              <a:t>そんな人に</a:t>
            </a:r>
            <a:r>
              <a:rPr kumimoji="1" lang="ja-JP" altLang="en-US" dirty="0" smtClean="0"/>
              <a:t>こそ、「</a:t>
            </a:r>
            <a:r>
              <a:rPr kumimoji="1" lang="en-US" altLang="ja-JP" dirty="0" smtClean="0"/>
              <a:t>Try Objective-C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参照</a:t>
            </a:r>
            <a:r>
              <a:rPr kumimoji="1" lang="en-US" altLang="ja-JP" dirty="0" smtClean="0"/>
              <a:t>】</a:t>
            </a:r>
            <a:r>
              <a:rPr lang="en-US" altLang="ja-JP" dirty="0" smtClean="0"/>
              <a:t>http</a:t>
            </a:r>
            <a:r>
              <a:rPr lang="en-US" altLang="ja-JP" dirty="0" smtClean="0"/>
              <a:t>://tryobjectivec.codeschool.com/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4-4. SPA</a:t>
            </a:r>
            <a:r>
              <a:rPr kumimoji="1" lang="ja-JP" altLang="en-US" dirty="0" smtClean="0"/>
              <a:t>のメリット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通信量の低下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→必要な情報のみ通信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0070C0"/>
                </a:solidFill>
              </a:rPr>
              <a:t>画面</a:t>
            </a:r>
            <a:r>
              <a:rPr lang="ja-JP" altLang="en-US" dirty="0" smtClean="0">
                <a:solidFill>
                  <a:srgbClr val="0070C0"/>
                </a:solidFill>
              </a:rPr>
              <a:t>遷移は</a:t>
            </a:r>
            <a:r>
              <a:rPr lang="en-US" altLang="ja-JP" dirty="0" smtClean="0">
                <a:solidFill>
                  <a:srgbClr val="0070C0"/>
                </a:solidFill>
              </a:rPr>
              <a:t>DOM</a:t>
            </a:r>
            <a:r>
              <a:rPr lang="ja-JP" altLang="en-US" dirty="0" smtClean="0">
                <a:solidFill>
                  <a:srgbClr val="0070C0"/>
                </a:solidFill>
              </a:rPr>
              <a:t>操作で実現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4-4. SPA</a:t>
            </a:r>
            <a:r>
              <a:rPr kumimoji="1" lang="ja-JP" altLang="en-US" dirty="0" smtClean="0"/>
              <a:t>のメリット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通信量の低下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→必要な情報のみ通信</a:t>
            </a:r>
            <a:endParaRPr lang="en-US" altLang="ja-JP" dirty="0" smtClean="0"/>
          </a:p>
          <a:p>
            <a:r>
              <a:rPr lang="ja-JP" altLang="en-US" dirty="0" smtClean="0"/>
              <a:t>画面</a:t>
            </a:r>
            <a:r>
              <a:rPr lang="ja-JP" altLang="en-US" dirty="0" smtClean="0"/>
              <a:t>遷移は</a:t>
            </a:r>
            <a:r>
              <a:rPr lang="en-US" altLang="ja-JP" dirty="0" smtClean="0"/>
              <a:t>DOM</a:t>
            </a:r>
            <a:r>
              <a:rPr lang="ja-JP" altLang="en-US" dirty="0" smtClean="0"/>
              <a:t>操作で実現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solidFill>
                  <a:srgbClr val="0070C0"/>
                </a:solidFill>
              </a:rPr>
              <a:t>→余計なレンダリング処理が無くなる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4-4. SPA</a:t>
            </a:r>
            <a:r>
              <a:rPr kumimoji="1" lang="ja-JP" altLang="en-US" dirty="0" smtClean="0"/>
              <a:t>のメリット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通信量の低下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→必要な情報のみ通信</a:t>
            </a:r>
            <a:endParaRPr lang="en-US" altLang="ja-JP" dirty="0" smtClean="0"/>
          </a:p>
          <a:p>
            <a:r>
              <a:rPr lang="ja-JP" altLang="en-US" dirty="0" smtClean="0"/>
              <a:t>画面</a:t>
            </a:r>
            <a:r>
              <a:rPr lang="ja-JP" altLang="en-US" dirty="0" smtClean="0"/>
              <a:t>遷移は</a:t>
            </a:r>
            <a:r>
              <a:rPr lang="en-US" altLang="ja-JP" dirty="0" smtClean="0"/>
              <a:t>DOM</a:t>
            </a:r>
            <a:r>
              <a:rPr lang="ja-JP" altLang="en-US" dirty="0" smtClean="0"/>
              <a:t>操作で実現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→余計なレンダリング処理が無くなる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0070C0"/>
                </a:solidFill>
              </a:rPr>
              <a:t>ユーザビリティーは</a:t>
            </a:r>
            <a:r>
              <a:rPr lang="en-US" altLang="ja-JP" dirty="0" smtClean="0">
                <a:solidFill>
                  <a:srgbClr val="0070C0"/>
                </a:solidFill>
              </a:rPr>
              <a:t>RIA</a:t>
            </a:r>
            <a:r>
              <a:rPr lang="ja-JP" altLang="en-US" dirty="0" smtClean="0">
                <a:solidFill>
                  <a:srgbClr val="0070C0"/>
                </a:solidFill>
              </a:rPr>
              <a:t>と同様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4-4. SPA</a:t>
            </a:r>
            <a:r>
              <a:rPr kumimoji="1" lang="ja-JP" altLang="en-US" dirty="0" smtClean="0"/>
              <a:t>のメリット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通信量の低下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→必要な情報のみ通信</a:t>
            </a:r>
            <a:endParaRPr lang="en-US" altLang="ja-JP" dirty="0" smtClean="0"/>
          </a:p>
          <a:p>
            <a:r>
              <a:rPr lang="ja-JP" altLang="en-US" dirty="0" smtClean="0"/>
              <a:t>画面</a:t>
            </a:r>
            <a:r>
              <a:rPr lang="ja-JP" altLang="en-US" dirty="0" smtClean="0"/>
              <a:t>遷移は</a:t>
            </a:r>
            <a:r>
              <a:rPr lang="en-US" altLang="ja-JP" dirty="0" smtClean="0"/>
              <a:t>DOM</a:t>
            </a:r>
            <a:r>
              <a:rPr lang="ja-JP" altLang="en-US" dirty="0" smtClean="0"/>
              <a:t>操作で実現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→余計なレンダリング処理が無くなる</a:t>
            </a:r>
            <a:endParaRPr lang="en-US" altLang="ja-JP" dirty="0" smtClean="0"/>
          </a:p>
          <a:p>
            <a:r>
              <a:rPr lang="ja-JP" altLang="en-US" dirty="0" smtClean="0"/>
              <a:t>ユーザビリティーは</a:t>
            </a:r>
            <a:r>
              <a:rPr lang="en-US" altLang="ja-JP" dirty="0" smtClean="0"/>
              <a:t>RIA</a:t>
            </a:r>
            <a:r>
              <a:rPr lang="ja-JP" altLang="en-US" dirty="0" smtClean="0"/>
              <a:t>と同様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</a:t>
            </a:r>
            <a:r>
              <a:rPr kumimoji="1" lang="en-US" altLang="ja-JP" dirty="0" smtClean="0">
                <a:solidFill>
                  <a:srgbClr val="0070C0"/>
                </a:solidFill>
              </a:rPr>
              <a:t>RIA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と同様の処理を</a:t>
            </a:r>
            <a:r>
              <a:rPr kumimoji="1" lang="en-US" altLang="ja-JP" dirty="0" smtClean="0">
                <a:solidFill>
                  <a:srgbClr val="0070C0"/>
                </a:solidFill>
              </a:rPr>
              <a:t>HTML5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で実現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4-4. SPA</a:t>
            </a:r>
            <a:r>
              <a:rPr kumimoji="1" lang="ja-JP" altLang="en-US" dirty="0" smtClean="0"/>
              <a:t>のメリット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通信量の低下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→必要な情報のみ通信</a:t>
            </a:r>
            <a:endParaRPr lang="en-US" altLang="ja-JP" dirty="0" smtClean="0"/>
          </a:p>
          <a:p>
            <a:r>
              <a:rPr lang="ja-JP" altLang="en-US" dirty="0" smtClean="0"/>
              <a:t>画面</a:t>
            </a:r>
            <a:r>
              <a:rPr lang="ja-JP" altLang="en-US" dirty="0" smtClean="0"/>
              <a:t>遷移は</a:t>
            </a:r>
            <a:r>
              <a:rPr lang="en-US" altLang="ja-JP" dirty="0" smtClean="0"/>
              <a:t>DOM</a:t>
            </a:r>
            <a:r>
              <a:rPr lang="ja-JP" altLang="en-US" dirty="0" smtClean="0"/>
              <a:t>操作で実現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→余計なレンダリング処理が無くなる</a:t>
            </a:r>
            <a:endParaRPr lang="en-US" altLang="ja-JP" dirty="0" smtClean="0"/>
          </a:p>
          <a:p>
            <a:r>
              <a:rPr lang="ja-JP" altLang="en-US" dirty="0" smtClean="0"/>
              <a:t>ユーザビリティーは</a:t>
            </a:r>
            <a:r>
              <a:rPr lang="en-US" altLang="ja-JP" dirty="0" smtClean="0"/>
              <a:t>RIA</a:t>
            </a:r>
            <a:r>
              <a:rPr lang="ja-JP" altLang="en-US" dirty="0" smtClean="0"/>
              <a:t>と同様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RIA</a:t>
            </a:r>
            <a:r>
              <a:rPr kumimoji="1" lang="ja-JP" altLang="en-US" dirty="0" smtClean="0"/>
              <a:t>と同様の処理を</a:t>
            </a:r>
            <a:r>
              <a:rPr kumimoji="1" lang="en-US" altLang="ja-JP" dirty="0" smtClean="0"/>
              <a:t>HTML5</a:t>
            </a:r>
            <a:r>
              <a:rPr kumimoji="1" lang="ja-JP" altLang="en-US" dirty="0" smtClean="0"/>
              <a:t>で実現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レンダリング</a:t>
            </a:r>
            <a:r>
              <a:rPr lang="en-US" altLang="ja-JP" dirty="0" smtClean="0"/>
              <a:t>】</a:t>
            </a:r>
          </a:p>
          <a:p>
            <a:pPr>
              <a:buNone/>
            </a:pPr>
            <a:r>
              <a:rPr lang="en-US" altLang="ja-JP" dirty="0" smtClean="0"/>
              <a:t>http://www.yoheim.net/blog.php?q=20140703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4-5. SPA</a:t>
            </a:r>
            <a:r>
              <a:rPr kumimoji="1" lang="ja-JP" altLang="en-US" dirty="0" smtClean="0"/>
              <a:t>（補足）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以下の参照サイトにて</a:t>
            </a:r>
            <a:r>
              <a:rPr kumimoji="1" lang="en-US" altLang="ja-JP" dirty="0" err="1" smtClean="0"/>
              <a:t>jQuery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SPA</a:t>
            </a:r>
            <a:r>
              <a:rPr kumimoji="1" lang="ja-JP" altLang="en-US" dirty="0" smtClean="0"/>
              <a:t>へ向いていないと指摘があります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SPA</a:t>
            </a:r>
            <a:r>
              <a:rPr lang="ja-JP" altLang="en-US" dirty="0" smtClean="0"/>
              <a:t>以外にも当てはまりそうな指摘ですが・・・</a:t>
            </a:r>
            <a:endParaRPr kumimoji="1" lang="en-US" altLang="ja-JP" dirty="0" smtClean="0"/>
          </a:p>
          <a:p>
            <a:r>
              <a:rPr lang="ja-JP" altLang="en-US" dirty="0" smtClean="0"/>
              <a:t>もし</a:t>
            </a:r>
            <a:r>
              <a:rPr lang="ja-JP" altLang="en-US" dirty="0" smtClean="0"/>
              <a:t>、今後</a:t>
            </a:r>
            <a:r>
              <a:rPr lang="en-US" altLang="ja-JP" dirty="0" smtClean="0"/>
              <a:t>SPA</a:t>
            </a:r>
            <a:r>
              <a:rPr lang="ja-JP" altLang="en-US" dirty="0" smtClean="0"/>
              <a:t>で提案する機会がある</a:t>
            </a:r>
            <a:r>
              <a:rPr lang="ja-JP" altLang="en-US" smtClean="0"/>
              <a:t>ようでしたらよく検討しましょう</a:t>
            </a:r>
            <a:endParaRPr lang="en-US" altLang="ja-JP" dirty="0" smtClean="0"/>
          </a:p>
          <a:p>
            <a:r>
              <a:rPr lang="ja-JP" altLang="en-US" dirty="0" smtClean="0"/>
              <a:t>また</a:t>
            </a:r>
            <a:r>
              <a:rPr lang="ja-JP" altLang="en-US" dirty="0" smtClean="0"/>
              <a:t>、クライアント側で動いているため、メモリ、セキュリティには注意が必要です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参照</a:t>
            </a:r>
            <a:r>
              <a:rPr kumimoji="1" lang="en-US" altLang="ja-JP" dirty="0" smtClean="0"/>
              <a:t>】</a:t>
            </a:r>
          </a:p>
          <a:p>
            <a:pPr>
              <a:buNone/>
            </a:pPr>
            <a:r>
              <a:rPr lang="en-US" altLang="ja-JP" dirty="0" smtClean="0"/>
              <a:t>http://html5experts.jp/albatrosary/4939/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SSL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ここ半年ぐらいで</a:t>
            </a:r>
            <a:r>
              <a:rPr kumimoji="1" lang="ja-JP" altLang="en-US" dirty="0" smtClean="0"/>
              <a:t>、いろいろと世間を騒がせていますね</a:t>
            </a:r>
            <a:endParaRPr kumimoji="1" lang="en-US" altLang="ja-JP" dirty="0" smtClean="0"/>
          </a:p>
          <a:p>
            <a:r>
              <a:rPr lang="ja-JP" altLang="en-US" dirty="0" smtClean="0"/>
              <a:t>例えば</a:t>
            </a:r>
            <a:r>
              <a:rPr lang="ja-JP" altLang="en-US" dirty="0" smtClean="0"/>
              <a:t>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SSL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ここ半年ぐらいで</a:t>
            </a:r>
            <a:r>
              <a:rPr kumimoji="1" lang="ja-JP" altLang="en-US" dirty="0" smtClean="0"/>
              <a:t>、いろいろと世間を騒がせていますね</a:t>
            </a:r>
            <a:endParaRPr kumimoji="1" lang="en-US" altLang="ja-JP" dirty="0" smtClean="0"/>
          </a:p>
          <a:p>
            <a:r>
              <a:rPr lang="ja-JP" altLang="en-US" dirty="0" smtClean="0"/>
              <a:t>例えば？</a:t>
            </a:r>
            <a:endParaRPr lang="en-US" altLang="ja-JP" dirty="0" smtClean="0"/>
          </a:p>
          <a:p>
            <a:r>
              <a:rPr kumimoji="1" lang="ja-JP" altLang="en-US" dirty="0" smtClean="0"/>
              <a:t>セキュリティーバグ</a:t>
            </a:r>
            <a:r>
              <a:rPr kumimoji="1" lang="ja-JP" altLang="en-US" dirty="0" smtClean="0"/>
              <a:t>など・・</a:t>
            </a:r>
            <a:r>
              <a:rPr kumimoji="1" lang="ja-JP" altLang="en-US" dirty="0" smtClean="0"/>
              <a:t>・</a:t>
            </a:r>
            <a:endParaRPr kumimoji="1" lang="en-US" altLang="ja-JP" dirty="0" smtClean="0"/>
          </a:p>
          <a:p>
            <a:r>
              <a:rPr lang="ja-JP" altLang="en-US" dirty="0" smtClean="0"/>
              <a:t>いろいろ見ていきましょう！！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2-1. Let</a:t>
            </a:r>
            <a:r>
              <a:rPr kumimoji="1" lang="ja-JP" altLang="en-US" dirty="0" smtClean="0"/>
              <a:t>‘</a:t>
            </a:r>
            <a:r>
              <a:rPr lang="en-US" altLang="ja-JP" dirty="0" smtClean="0"/>
              <a:t>s Encrypt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皆さん、</a:t>
            </a:r>
            <a:r>
              <a:rPr lang="en-US" altLang="ja-JP" dirty="0" smtClean="0"/>
              <a:t>Web</a:t>
            </a:r>
            <a:r>
              <a:rPr lang="ja-JP" altLang="en-US" dirty="0" smtClean="0"/>
              <a:t>開発をしているから、このフレーズを聞けばピンときますよね？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2-1. Let</a:t>
            </a:r>
            <a:r>
              <a:rPr kumimoji="1" lang="ja-JP" altLang="en-US" dirty="0" smtClean="0"/>
              <a:t>‘</a:t>
            </a:r>
            <a:r>
              <a:rPr lang="en-US" altLang="ja-JP" dirty="0" smtClean="0"/>
              <a:t>s Encrypt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皆さん、</a:t>
            </a:r>
            <a:r>
              <a:rPr lang="en-US" altLang="ja-JP" dirty="0" smtClean="0"/>
              <a:t>Web</a:t>
            </a:r>
            <a:r>
              <a:rPr lang="ja-JP" altLang="en-US" dirty="0" smtClean="0"/>
              <a:t>開発をしているから、このフレーズを聞けばピンときますよね？</a:t>
            </a:r>
            <a:endParaRPr lang="en-US" altLang="ja-JP" dirty="0" smtClean="0"/>
          </a:p>
          <a:p>
            <a:r>
              <a:rPr kumimoji="1" lang="ja-JP" altLang="en-US" dirty="0" smtClean="0">
                <a:solidFill>
                  <a:srgbClr val="0070C0"/>
                </a:solidFill>
              </a:rPr>
              <a:t>そう</a:t>
            </a:r>
            <a:r>
              <a:rPr kumimoji="1" lang="ja-JP" altLang="en-US" dirty="0" smtClean="0">
                <a:solidFill>
                  <a:srgbClr val="0070C0"/>
                </a:solidFill>
              </a:rPr>
              <a:t>、この「</a:t>
            </a:r>
            <a:r>
              <a:rPr lang="en-US" altLang="ja-JP" dirty="0" smtClean="0">
                <a:solidFill>
                  <a:srgbClr val="0070C0"/>
                </a:solidFill>
              </a:rPr>
              <a:t>Let</a:t>
            </a:r>
            <a:r>
              <a:rPr lang="ja-JP" altLang="en-US" dirty="0" smtClean="0">
                <a:solidFill>
                  <a:srgbClr val="0070C0"/>
                </a:solidFill>
              </a:rPr>
              <a:t>‘</a:t>
            </a:r>
            <a:r>
              <a:rPr lang="en-US" altLang="ja-JP" dirty="0" smtClean="0">
                <a:solidFill>
                  <a:srgbClr val="0070C0"/>
                </a:solidFill>
              </a:rPr>
              <a:t>s </a:t>
            </a:r>
            <a:r>
              <a:rPr lang="en-US" altLang="ja-JP" dirty="0" smtClean="0">
                <a:solidFill>
                  <a:srgbClr val="0070C0"/>
                </a:solidFill>
              </a:rPr>
              <a:t>Encrypt</a:t>
            </a:r>
            <a:r>
              <a:rPr kumimoji="1" lang="ja-JP" altLang="en-US" dirty="0" smtClean="0">
                <a:solidFill>
                  <a:srgbClr val="0070C0"/>
                </a:solidFill>
              </a:rPr>
              <a:t>」は無料でかつ簡単に「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無料の証明書</a:t>
            </a:r>
            <a:r>
              <a:rPr kumimoji="1" lang="ja-JP" altLang="en-US" dirty="0" smtClean="0">
                <a:solidFill>
                  <a:srgbClr val="0070C0"/>
                </a:solidFill>
              </a:rPr>
              <a:t>」が取得できる仕組みを作ろうというプロジェクト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簡易コマンドで取得できるようになる予定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参照</a:t>
            </a:r>
            <a:r>
              <a:rPr lang="en-US" altLang="ja-JP" dirty="0" smtClean="0"/>
              <a:t>】</a:t>
            </a:r>
          </a:p>
          <a:p>
            <a:pPr>
              <a:buNone/>
            </a:pPr>
            <a:r>
              <a:rPr lang="en-US" altLang="ja-JP" dirty="0" smtClean="0"/>
              <a:t>http://jp.techcrunch.com/2014/11/19/20141118mozilla-eff-and-others-band-together-to-provide-free-ssl-certificates/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2-2. SSLv3</a:t>
            </a:r>
            <a:r>
              <a:rPr kumimoji="1" lang="ja-JP" altLang="en-US" dirty="0" smtClean="0"/>
              <a:t>の脆弱性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2014/10</a:t>
            </a:r>
            <a:r>
              <a:rPr lang="en-US" altLang="ja-JP" dirty="0" smtClean="0"/>
              <a:t>/16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JVN</a:t>
            </a:r>
            <a:r>
              <a:rPr kumimoji="1" lang="ja-JP" altLang="en-US" dirty="0" smtClean="0"/>
              <a:t>（</a:t>
            </a:r>
            <a:r>
              <a:rPr lang="en-US" altLang="ja-JP" dirty="0" smtClean="0"/>
              <a:t>Japan Vulnerability Notes</a:t>
            </a:r>
            <a:r>
              <a:rPr kumimoji="1" lang="ja-JP" altLang="en-US" dirty="0" smtClean="0"/>
              <a:t>）</a:t>
            </a:r>
            <a:r>
              <a:rPr lang="ja-JP" altLang="en-US" dirty="0" smtClean="0"/>
              <a:t>にて、</a:t>
            </a:r>
            <a:r>
              <a:rPr lang="en-US" altLang="ja-JP" dirty="0" smtClean="0"/>
              <a:t>SSLv3</a:t>
            </a:r>
            <a:r>
              <a:rPr lang="ja-JP" altLang="en-US" dirty="0" smtClean="0"/>
              <a:t>の暗号化データを解読される脆弱性を発表</a:t>
            </a:r>
            <a:endParaRPr lang="en-US" altLang="ja-JP" dirty="0" smtClean="0"/>
          </a:p>
          <a:p>
            <a:r>
              <a:rPr lang="en-US" altLang="ja-JP" dirty="0" smtClean="0"/>
              <a:t>Web</a:t>
            </a:r>
            <a:r>
              <a:rPr lang="ja-JP" altLang="en-US" dirty="0" smtClean="0"/>
              <a:t>開発をしているみなさんならどんな攻撃かは知ってますよね？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1707</Words>
  <Application>Microsoft Office PowerPoint</Application>
  <PresentationFormat>画面に合わせる (4:3)</PresentationFormat>
  <Paragraphs>213</Paragraphs>
  <Slides>45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46" baseType="lpstr">
      <vt:lpstr>Office テーマ</vt:lpstr>
      <vt:lpstr>技術トピックス</vt:lpstr>
      <vt:lpstr>1. Try Objective-C</vt:lpstr>
      <vt:lpstr>1. Try Objective-C</vt:lpstr>
      <vt:lpstr>1. Try Objective-C</vt:lpstr>
      <vt:lpstr>2. SSL</vt:lpstr>
      <vt:lpstr>2. SSL</vt:lpstr>
      <vt:lpstr>2-1. Let‘s Encrypt</vt:lpstr>
      <vt:lpstr>2-1. Let‘s Encrypt</vt:lpstr>
      <vt:lpstr>2-2. SSLv3の脆弱性</vt:lpstr>
      <vt:lpstr>2-2. SSLv3の脆弱性</vt:lpstr>
      <vt:lpstr>2-3. SSL脆弱性の影響</vt:lpstr>
      <vt:lpstr>2-3. SSL脆弱性の影響</vt:lpstr>
      <vt:lpstr>2-3. SSL脆弱性の影響</vt:lpstr>
      <vt:lpstr>2-4. SSL概要</vt:lpstr>
      <vt:lpstr>2-5. SSLとTLS</vt:lpstr>
      <vt:lpstr>2-5. SSLとTLS</vt:lpstr>
      <vt:lpstr>2-5. SSLとTLS</vt:lpstr>
      <vt:lpstr>2-5. SSLとTLS</vt:lpstr>
      <vt:lpstr>2-5. SSLとTLS</vt:lpstr>
      <vt:lpstr>2-5. SSLとTLS</vt:lpstr>
      <vt:lpstr>2-6. サーバ側の対応</vt:lpstr>
      <vt:lpstr>2-6. サーバ側の対応</vt:lpstr>
      <vt:lpstr>2-7. 仕組みについて</vt:lpstr>
      <vt:lpstr>2-7. 仕組みについて</vt:lpstr>
      <vt:lpstr>3. .NET Framework</vt:lpstr>
      <vt:lpstr>4-1. SPA</vt:lpstr>
      <vt:lpstr>4-1. SPA</vt:lpstr>
      <vt:lpstr>4-1. SPA</vt:lpstr>
      <vt:lpstr>4-1. SPA</vt:lpstr>
      <vt:lpstr>4-2. SPAとは</vt:lpstr>
      <vt:lpstr>4-3. SPAが何故騒がれる？</vt:lpstr>
      <vt:lpstr>4-3. SPAが何故騒がれる？</vt:lpstr>
      <vt:lpstr>4-3. SPAが何故騒がれる？</vt:lpstr>
      <vt:lpstr>4-3. SPAが何故騒がれる？</vt:lpstr>
      <vt:lpstr>4-3. SPAが何故騒がれる？</vt:lpstr>
      <vt:lpstr>4-3. SPAが何故騒がれる？</vt:lpstr>
      <vt:lpstr>4-3. SPAが何故騒がれる？</vt:lpstr>
      <vt:lpstr>4-4. SPAのメリット</vt:lpstr>
      <vt:lpstr>4-4. SPAのメリット</vt:lpstr>
      <vt:lpstr>4-4. SPAのメリット</vt:lpstr>
      <vt:lpstr>4-4. SPAのメリット</vt:lpstr>
      <vt:lpstr>4-4. SPAのメリット</vt:lpstr>
      <vt:lpstr>4-4. SPAのメリット</vt:lpstr>
      <vt:lpstr>4-4. SPAのメリット</vt:lpstr>
      <vt:lpstr>4-5. SPA（補足）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技術トピックス</dc:title>
  <dc:creator>大羽功一</dc:creator>
  <cp:lastModifiedBy>kooba</cp:lastModifiedBy>
  <cp:revision>60</cp:revision>
  <dcterms:created xsi:type="dcterms:W3CDTF">2014-11-26T02:28:34Z</dcterms:created>
  <dcterms:modified xsi:type="dcterms:W3CDTF">2014-11-26T07:29:10Z</dcterms:modified>
</cp:coreProperties>
</file>