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57" r:id="rId5"/>
    <p:sldId id="260" r:id="rId6"/>
    <p:sldId id="261" r:id="rId7"/>
    <p:sldId id="262" r:id="rId8"/>
    <p:sldId id="263" r:id="rId9"/>
    <p:sldId id="264" r:id="rId10"/>
    <p:sldId id="265" r:id="rId11"/>
    <p:sldId id="266" r:id="rId12"/>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8" d="100"/>
          <a:sy n="58" d="100"/>
        </p:scale>
        <p:origin x="-131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4F249C39-F6EF-43E3-91F9-67CAB348E1A9}" type="datetimeFigureOut">
              <a:rPr kumimoji="1" lang="ja-JP" altLang="en-US" smtClean="0"/>
              <a:t>2014/7/25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F89D0C6-F5E2-445F-B513-B00C697D1D1E}" type="slidenum">
              <a:rPr kumimoji="1" lang="ja-JP" altLang="en-US" smtClean="0"/>
              <a:t>‹#›</a:t>
            </a:fld>
            <a:endParaRPr kumimoji="1" lang="ja-JP" altLang="en-US"/>
          </a:p>
        </p:txBody>
      </p:sp>
    </p:spTree>
    <p:extLst>
      <p:ext uri="{BB962C8B-B14F-4D97-AF65-F5344CB8AC3E}">
        <p14:creationId xmlns:p14="http://schemas.microsoft.com/office/powerpoint/2010/main" val="23239339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4F249C39-F6EF-43E3-91F9-67CAB348E1A9}" type="datetimeFigureOut">
              <a:rPr kumimoji="1" lang="ja-JP" altLang="en-US" smtClean="0"/>
              <a:t>2014/7/25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F89D0C6-F5E2-445F-B513-B00C697D1D1E}" type="slidenum">
              <a:rPr kumimoji="1" lang="ja-JP" altLang="en-US" smtClean="0"/>
              <a:t>‹#›</a:t>
            </a:fld>
            <a:endParaRPr kumimoji="1" lang="ja-JP" altLang="en-US"/>
          </a:p>
        </p:txBody>
      </p:sp>
    </p:spTree>
    <p:extLst>
      <p:ext uri="{BB962C8B-B14F-4D97-AF65-F5344CB8AC3E}">
        <p14:creationId xmlns:p14="http://schemas.microsoft.com/office/powerpoint/2010/main" val="34159109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4F249C39-F6EF-43E3-91F9-67CAB348E1A9}" type="datetimeFigureOut">
              <a:rPr kumimoji="1" lang="ja-JP" altLang="en-US" smtClean="0"/>
              <a:t>2014/7/25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F89D0C6-F5E2-445F-B513-B00C697D1D1E}" type="slidenum">
              <a:rPr kumimoji="1" lang="ja-JP" altLang="en-US" smtClean="0"/>
              <a:t>‹#›</a:t>
            </a:fld>
            <a:endParaRPr kumimoji="1" lang="ja-JP" altLang="en-US"/>
          </a:p>
        </p:txBody>
      </p:sp>
    </p:spTree>
    <p:extLst>
      <p:ext uri="{BB962C8B-B14F-4D97-AF65-F5344CB8AC3E}">
        <p14:creationId xmlns:p14="http://schemas.microsoft.com/office/powerpoint/2010/main" val="8465361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4F249C39-F6EF-43E3-91F9-67CAB348E1A9}" type="datetimeFigureOut">
              <a:rPr kumimoji="1" lang="ja-JP" altLang="en-US" smtClean="0"/>
              <a:t>2014/7/25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F89D0C6-F5E2-445F-B513-B00C697D1D1E}" type="slidenum">
              <a:rPr kumimoji="1" lang="ja-JP" altLang="en-US" smtClean="0"/>
              <a:t>‹#›</a:t>
            </a:fld>
            <a:endParaRPr kumimoji="1" lang="ja-JP" altLang="en-US"/>
          </a:p>
        </p:txBody>
      </p:sp>
    </p:spTree>
    <p:extLst>
      <p:ext uri="{BB962C8B-B14F-4D97-AF65-F5344CB8AC3E}">
        <p14:creationId xmlns:p14="http://schemas.microsoft.com/office/powerpoint/2010/main" val="29582048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4F249C39-F6EF-43E3-91F9-67CAB348E1A9}" type="datetimeFigureOut">
              <a:rPr kumimoji="1" lang="ja-JP" altLang="en-US" smtClean="0"/>
              <a:t>2014/7/25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F89D0C6-F5E2-445F-B513-B00C697D1D1E}" type="slidenum">
              <a:rPr kumimoji="1" lang="ja-JP" altLang="en-US" smtClean="0"/>
              <a:t>‹#›</a:t>
            </a:fld>
            <a:endParaRPr kumimoji="1" lang="ja-JP" altLang="en-US"/>
          </a:p>
        </p:txBody>
      </p:sp>
    </p:spTree>
    <p:extLst>
      <p:ext uri="{BB962C8B-B14F-4D97-AF65-F5344CB8AC3E}">
        <p14:creationId xmlns:p14="http://schemas.microsoft.com/office/powerpoint/2010/main" val="16765435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4F249C39-F6EF-43E3-91F9-67CAB348E1A9}" type="datetimeFigureOut">
              <a:rPr kumimoji="1" lang="ja-JP" altLang="en-US" smtClean="0"/>
              <a:t>2014/7/25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F89D0C6-F5E2-445F-B513-B00C697D1D1E}" type="slidenum">
              <a:rPr kumimoji="1" lang="ja-JP" altLang="en-US" smtClean="0"/>
              <a:t>‹#›</a:t>
            </a:fld>
            <a:endParaRPr kumimoji="1" lang="ja-JP" altLang="en-US"/>
          </a:p>
        </p:txBody>
      </p:sp>
    </p:spTree>
    <p:extLst>
      <p:ext uri="{BB962C8B-B14F-4D97-AF65-F5344CB8AC3E}">
        <p14:creationId xmlns:p14="http://schemas.microsoft.com/office/powerpoint/2010/main" val="11010350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4F249C39-F6EF-43E3-91F9-67CAB348E1A9}" type="datetimeFigureOut">
              <a:rPr kumimoji="1" lang="ja-JP" altLang="en-US" smtClean="0"/>
              <a:t>2014/7/25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AF89D0C6-F5E2-445F-B513-B00C697D1D1E}" type="slidenum">
              <a:rPr kumimoji="1" lang="ja-JP" altLang="en-US" smtClean="0"/>
              <a:t>‹#›</a:t>
            </a:fld>
            <a:endParaRPr kumimoji="1" lang="ja-JP" altLang="en-US"/>
          </a:p>
        </p:txBody>
      </p:sp>
    </p:spTree>
    <p:extLst>
      <p:ext uri="{BB962C8B-B14F-4D97-AF65-F5344CB8AC3E}">
        <p14:creationId xmlns:p14="http://schemas.microsoft.com/office/powerpoint/2010/main" val="32721429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4F249C39-F6EF-43E3-91F9-67CAB348E1A9}" type="datetimeFigureOut">
              <a:rPr kumimoji="1" lang="ja-JP" altLang="en-US" smtClean="0"/>
              <a:t>2014/7/25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AF89D0C6-F5E2-445F-B513-B00C697D1D1E}" type="slidenum">
              <a:rPr kumimoji="1" lang="ja-JP" altLang="en-US" smtClean="0"/>
              <a:t>‹#›</a:t>
            </a:fld>
            <a:endParaRPr kumimoji="1" lang="ja-JP" altLang="en-US"/>
          </a:p>
        </p:txBody>
      </p:sp>
    </p:spTree>
    <p:extLst>
      <p:ext uri="{BB962C8B-B14F-4D97-AF65-F5344CB8AC3E}">
        <p14:creationId xmlns:p14="http://schemas.microsoft.com/office/powerpoint/2010/main" val="14788196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4F249C39-F6EF-43E3-91F9-67CAB348E1A9}" type="datetimeFigureOut">
              <a:rPr kumimoji="1" lang="ja-JP" altLang="en-US" smtClean="0"/>
              <a:t>2014/7/25</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AF89D0C6-F5E2-445F-B513-B00C697D1D1E}" type="slidenum">
              <a:rPr kumimoji="1" lang="ja-JP" altLang="en-US" smtClean="0"/>
              <a:t>‹#›</a:t>
            </a:fld>
            <a:endParaRPr kumimoji="1" lang="ja-JP" altLang="en-US"/>
          </a:p>
        </p:txBody>
      </p:sp>
    </p:spTree>
    <p:extLst>
      <p:ext uri="{BB962C8B-B14F-4D97-AF65-F5344CB8AC3E}">
        <p14:creationId xmlns:p14="http://schemas.microsoft.com/office/powerpoint/2010/main" val="9989722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4F249C39-F6EF-43E3-91F9-67CAB348E1A9}" type="datetimeFigureOut">
              <a:rPr kumimoji="1" lang="ja-JP" altLang="en-US" smtClean="0"/>
              <a:t>2014/7/25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F89D0C6-F5E2-445F-B513-B00C697D1D1E}" type="slidenum">
              <a:rPr kumimoji="1" lang="ja-JP" altLang="en-US" smtClean="0"/>
              <a:t>‹#›</a:t>
            </a:fld>
            <a:endParaRPr kumimoji="1" lang="ja-JP" altLang="en-US"/>
          </a:p>
        </p:txBody>
      </p:sp>
    </p:spTree>
    <p:extLst>
      <p:ext uri="{BB962C8B-B14F-4D97-AF65-F5344CB8AC3E}">
        <p14:creationId xmlns:p14="http://schemas.microsoft.com/office/powerpoint/2010/main" val="19438149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4F249C39-F6EF-43E3-91F9-67CAB348E1A9}" type="datetimeFigureOut">
              <a:rPr kumimoji="1" lang="ja-JP" altLang="en-US" smtClean="0"/>
              <a:t>2014/7/25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F89D0C6-F5E2-445F-B513-B00C697D1D1E}" type="slidenum">
              <a:rPr kumimoji="1" lang="ja-JP" altLang="en-US" smtClean="0"/>
              <a:t>‹#›</a:t>
            </a:fld>
            <a:endParaRPr kumimoji="1" lang="ja-JP" altLang="en-US"/>
          </a:p>
        </p:txBody>
      </p:sp>
    </p:spTree>
    <p:extLst>
      <p:ext uri="{BB962C8B-B14F-4D97-AF65-F5344CB8AC3E}">
        <p14:creationId xmlns:p14="http://schemas.microsoft.com/office/powerpoint/2010/main" val="5903672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F249C39-F6EF-43E3-91F9-67CAB348E1A9}" type="datetimeFigureOut">
              <a:rPr kumimoji="1" lang="ja-JP" altLang="en-US" smtClean="0"/>
              <a:t>2014/7/25</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F89D0C6-F5E2-445F-B513-B00C697D1D1E}" type="slidenum">
              <a:rPr kumimoji="1" lang="ja-JP" altLang="en-US" smtClean="0"/>
              <a:t>‹#›</a:t>
            </a:fld>
            <a:endParaRPr kumimoji="1" lang="ja-JP" altLang="en-US"/>
          </a:p>
        </p:txBody>
      </p:sp>
    </p:spTree>
    <p:extLst>
      <p:ext uri="{BB962C8B-B14F-4D97-AF65-F5344CB8AC3E}">
        <p14:creationId xmlns:p14="http://schemas.microsoft.com/office/powerpoint/2010/main" val="9341007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blog.yujing.jp/entry/2013/05/29/100537" TargetMode="External"/><Relationship Id="rId2" Type="http://schemas.openxmlformats.org/officeDocument/2006/relationships/hyperlink" Target="http://blog.yujing.jp/entry/2013/06/29/170337"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lang="ja-JP" altLang="en-US" dirty="0"/>
              <a:t>技術トピックス</a:t>
            </a:r>
            <a:endParaRPr kumimoji="1" lang="ja-JP" altLang="en-US" dirty="0"/>
          </a:p>
        </p:txBody>
      </p:sp>
      <p:sp>
        <p:nvSpPr>
          <p:cNvPr id="3" name="サブタイトル 2"/>
          <p:cNvSpPr>
            <a:spLocks noGrp="1"/>
          </p:cNvSpPr>
          <p:nvPr>
            <p:ph type="subTitle" idx="1"/>
          </p:nvPr>
        </p:nvSpPr>
        <p:spPr/>
        <p:txBody>
          <a:bodyPr/>
          <a:lstStyle/>
          <a:p>
            <a:r>
              <a:rPr kumimoji="1" lang="en-US" altLang="ja-JP" dirty="0" smtClean="0"/>
              <a:t>2014/08</a:t>
            </a:r>
            <a:endParaRPr kumimoji="1" lang="ja-JP" altLang="en-US" dirty="0"/>
          </a:p>
        </p:txBody>
      </p:sp>
    </p:spTree>
    <p:extLst>
      <p:ext uri="{BB962C8B-B14F-4D97-AF65-F5344CB8AC3E}">
        <p14:creationId xmlns:p14="http://schemas.microsoft.com/office/powerpoint/2010/main" val="42742303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2-1-5. </a:t>
            </a:r>
            <a:r>
              <a:rPr lang="ja-JP" altLang="en-US" dirty="0"/>
              <a:t>ラムダ式（</a:t>
            </a:r>
            <a:r>
              <a:rPr lang="en-US" altLang="ja-JP" dirty="0"/>
              <a:t>Java8</a:t>
            </a:r>
            <a:r>
              <a:rPr lang="ja-JP" altLang="en-US" dirty="0"/>
              <a:t>の場合）</a:t>
            </a:r>
            <a:endParaRPr kumimoji="1" lang="ja-JP" altLang="en-US" dirty="0"/>
          </a:p>
        </p:txBody>
      </p:sp>
      <p:sp>
        <p:nvSpPr>
          <p:cNvPr id="3" name="コンテンツ プレースホルダー 2"/>
          <p:cNvSpPr>
            <a:spLocks noGrp="1"/>
          </p:cNvSpPr>
          <p:nvPr>
            <p:ph idx="1"/>
          </p:nvPr>
        </p:nvSpPr>
        <p:spPr/>
        <p:txBody>
          <a:bodyPr>
            <a:normAutofit fontScale="85000" lnSpcReduction="20000"/>
          </a:bodyPr>
          <a:lstStyle/>
          <a:p>
            <a:r>
              <a:rPr kumimoji="1" lang="ja-JP" altLang="en-US" dirty="0" smtClean="0"/>
              <a:t>ここで重要なのは「</a:t>
            </a:r>
            <a:r>
              <a:rPr kumimoji="1" lang="en-US" altLang="ja-JP" dirty="0" err="1" smtClean="0">
                <a:solidFill>
                  <a:srgbClr val="FF0000"/>
                </a:solidFill>
              </a:rPr>
              <a:t>parallelStream</a:t>
            </a:r>
            <a:r>
              <a:rPr kumimoji="1" lang="ja-JP" altLang="en-US" dirty="0" smtClean="0"/>
              <a:t>」</a:t>
            </a:r>
            <a:r>
              <a:rPr lang="ja-JP" altLang="en-US" dirty="0" smtClean="0"/>
              <a:t>メソッド！</a:t>
            </a:r>
            <a:endParaRPr lang="en-US" altLang="ja-JP" dirty="0" smtClean="0"/>
          </a:p>
          <a:p>
            <a:pPr marL="0" indent="0">
              <a:buNone/>
            </a:pPr>
            <a:r>
              <a:rPr lang="ja-JP" altLang="en-US" dirty="0" smtClean="0"/>
              <a:t>→つまり以下のようになる</a:t>
            </a:r>
            <a:endParaRPr lang="en-US" altLang="ja-JP" dirty="0" smtClean="0"/>
          </a:p>
          <a:p>
            <a:pPr marL="0" indent="0">
              <a:buNone/>
            </a:pPr>
            <a:r>
              <a:rPr lang="en-US" altLang="ja-JP" dirty="0" err="1" smtClean="0"/>
              <a:t>nameList.</a:t>
            </a:r>
            <a:r>
              <a:rPr lang="en-US" altLang="ja-JP" dirty="0" err="1" smtClean="0">
                <a:solidFill>
                  <a:srgbClr val="FF0000"/>
                </a:solidFill>
              </a:rPr>
              <a:t>parallelStream</a:t>
            </a:r>
            <a:r>
              <a:rPr lang="en-US" altLang="ja-JP" dirty="0" smtClean="0">
                <a:solidFill>
                  <a:srgbClr val="FF0000"/>
                </a:solidFill>
              </a:rPr>
              <a:t>()</a:t>
            </a:r>
            <a:r>
              <a:rPr lang="en-US" altLang="ja-JP" dirty="0" smtClean="0"/>
              <a:t>.</a:t>
            </a:r>
            <a:r>
              <a:rPr lang="en-US" altLang="ja-JP" dirty="0" err="1" smtClean="0"/>
              <a:t>forEach</a:t>
            </a:r>
            <a:r>
              <a:rPr lang="en-US" altLang="ja-JP" dirty="0" smtClean="0"/>
              <a:t>(x-</a:t>
            </a:r>
            <a:r>
              <a:rPr lang="en-US" altLang="ja-JP" dirty="0"/>
              <a:t>&gt;{</a:t>
            </a:r>
          </a:p>
          <a:p>
            <a:pPr marL="0" indent="0">
              <a:buNone/>
            </a:pPr>
            <a:r>
              <a:rPr lang="en-US" altLang="ja-JP" dirty="0"/>
              <a:t>    // </a:t>
            </a:r>
            <a:r>
              <a:rPr lang="ja-JP" altLang="en-US" dirty="0"/>
              <a:t>ここ</a:t>
            </a:r>
            <a:r>
              <a:rPr lang="ja-JP" altLang="en-US"/>
              <a:t>に</a:t>
            </a:r>
            <a:r>
              <a:rPr lang="ja-JP" altLang="en-US" smtClean="0"/>
              <a:t>処理（重たい）</a:t>
            </a:r>
            <a:endParaRPr lang="en-US" altLang="ja-JP" dirty="0"/>
          </a:p>
          <a:p>
            <a:pPr marL="0" indent="0">
              <a:buNone/>
            </a:pPr>
            <a:r>
              <a:rPr lang="en-US" altLang="ja-JP" dirty="0" smtClean="0"/>
              <a:t>});</a:t>
            </a:r>
          </a:p>
          <a:p>
            <a:pPr marL="0" indent="0">
              <a:buNone/>
            </a:pPr>
            <a:endParaRPr lang="en-US" altLang="ja-JP" dirty="0" smtClean="0"/>
          </a:p>
          <a:p>
            <a:r>
              <a:rPr lang="ja-JP" altLang="en-US" dirty="0"/>
              <a:t>ただし</a:t>
            </a:r>
            <a:r>
              <a:rPr lang="ja-JP" altLang="en-US" dirty="0" smtClean="0"/>
              <a:t>、並列処理が有効な場合のみ使用する</a:t>
            </a:r>
            <a:r>
              <a:rPr lang="ja-JP" altLang="en-US" dirty="0"/>
              <a:t>こと</a:t>
            </a:r>
            <a:r>
              <a:rPr lang="ja-JP" altLang="en-US" dirty="0" smtClean="0"/>
              <a:t>をお勧めします</a:t>
            </a:r>
            <a:endParaRPr lang="en-US" altLang="ja-JP" dirty="0" smtClean="0"/>
          </a:p>
          <a:p>
            <a:r>
              <a:rPr lang="ja-JP" altLang="en-US" dirty="0"/>
              <a:t>これについても問題が</a:t>
            </a:r>
            <a:r>
              <a:rPr lang="ja-JP" altLang="en-US" dirty="0" smtClean="0"/>
              <a:t>ある</a:t>
            </a:r>
            <a:r>
              <a:rPr lang="ja-JP" altLang="en-US" dirty="0"/>
              <a:t>。</a:t>
            </a:r>
            <a:r>
              <a:rPr kumimoji="1" lang="ja-JP" altLang="en-US" dirty="0" smtClean="0"/>
              <a:t>詳しく</a:t>
            </a:r>
            <a:r>
              <a:rPr kumimoji="1" lang="ja-JP" altLang="en-US" dirty="0" smtClean="0"/>
              <a:t>は以下を参照</a:t>
            </a:r>
            <a:endParaRPr kumimoji="1" lang="en-US" altLang="ja-JP" dirty="0" smtClean="0"/>
          </a:p>
          <a:p>
            <a:pPr marL="0" indent="0">
              <a:buNone/>
            </a:pPr>
            <a:r>
              <a:rPr lang="en-US" altLang="ja-JP" dirty="0">
                <a:hlinkClick r:id="rId2"/>
              </a:rPr>
              <a:t>http://</a:t>
            </a:r>
            <a:r>
              <a:rPr lang="en-US" altLang="ja-JP" dirty="0" smtClean="0">
                <a:hlinkClick r:id="rId2"/>
              </a:rPr>
              <a:t>blog.yujing.jp/entry/2013/06/29/170337</a:t>
            </a:r>
            <a:endParaRPr lang="en-US" altLang="ja-JP" dirty="0" smtClean="0"/>
          </a:p>
          <a:p>
            <a:pPr marL="0" indent="0">
              <a:buNone/>
            </a:pPr>
            <a:r>
              <a:rPr lang="en-US" altLang="ja-JP" dirty="0">
                <a:hlinkClick r:id="rId3"/>
              </a:rPr>
              <a:t>http://</a:t>
            </a:r>
            <a:r>
              <a:rPr lang="en-US" altLang="ja-JP" dirty="0" smtClean="0">
                <a:hlinkClick r:id="rId3"/>
              </a:rPr>
              <a:t>blog.yujing.jp/entry/2013/05/29/100537</a:t>
            </a:r>
            <a:endParaRPr lang="en-US" altLang="ja-JP" dirty="0" smtClean="0"/>
          </a:p>
          <a:p>
            <a:pPr marL="0" indent="0">
              <a:buNone/>
            </a:pPr>
            <a:endParaRPr lang="en-US" altLang="ja-JP" dirty="0" smtClean="0"/>
          </a:p>
          <a:p>
            <a:pPr marL="0" indent="0">
              <a:buNone/>
            </a:pPr>
            <a:endParaRPr kumimoji="1" lang="ja-JP" altLang="en-US" dirty="0"/>
          </a:p>
        </p:txBody>
      </p:sp>
    </p:spTree>
    <p:extLst>
      <p:ext uri="{BB962C8B-B14F-4D97-AF65-F5344CB8AC3E}">
        <p14:creationId xmlns:p14="http://schemas.microsoft.com/office/powerpoint/2010/main" val="42639936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2-1-6. </a:t>
            </a:r>
            <a:r>
              <a:rPr kumimoji="1" lang="ja-JP" altLang="en-US" dirty="0" smtClean="0"/>
              <a:t>ラムダ式総括</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新しい機能を試してみることはいいことです</a:t>
            </a:r>
            <a:endParaRPr kumimoji="1" lang="en-US" altLang="ja-JP" dirty="0" smtClean="0"/>
          </a:p>
          <a:p>
            <a:r>
              <a:rPr lang="ja-JP" altLang="en-US" dirty="0"/>
              <a:t>ただし</a:t>
            </a:r>
            <a:r>
              <a:rPr lang="ja-JP" altLang="en-US" dirty="0" smtClean="0"/>
              <a:t>、「</a:t>
            </a:r>
            <a:r>
              <a:rPr lang="ja-JP" altLang="en-US" dirty="0" smtClean="0">
                <a:solidFill>
                  <a:srgbClr val="FF0000"/>
                </a:solidFill>
              </a:rPr>
              <a:t>何故</a:t>
            </a:r>
            <a:r>
              <a:rPr lang="ja-JP" altLang="en-US" dirty="0" smtClean="0"/>
              <a:t>」の部分を理解していないで使っていると恥ずかしいことになることが今回の事例でわかったと思います</a:t>
            </a:r>
            <a:endParaRPr lang="en-US" altLang="ja-JP" dirty="0" smtClean="0"/>
          </a:p>
          <a:p>
            <a:r>
              <a:rPr lang="ja-JP" altLang="en-US" dirty="0" smtClean="0"/>
              <a:t>なので、コーディングするときは「</a:t>
            </a:r>
            <a:r>
              <a:rPr lang="ja-JP" altLang="en-US" dirty="0" smtClean="0">
                <a:solidFill>
                  <a:srgbClr val="FF0000"/>
                </a:solidFill>
              </a:rPr>
              <a:t>使った場合のメリット</a:t>
            </a:r>
            <a:r>
              <a:rPr lang="ja-JP" altLang="en-US" dirty="0" smtClean="0"/>
              <a:t>」を意識しましょう！</a:t>
            </a:r>
            <a:endParaRPr lang="en-US" altLang="ja-JP" dirty="0" smtClean="0"/>
          </a:p>
          <a:p>
            <a:r>
              <a:rPr kumimoji="1" lang="ja-JP" altLang="en-US" dirty="0"/>
              <a:t>これ</a:t>
            </a:r>
            <a:r>
              <a:rPr kumimoji="1" lang="ja-JP" altLang="en-US" dirty="0" smtClean="0"/>
              <a:t>が入社</a:t>
            </a:r>
            <a:r>
              <a:rPr kumimoji="1" lang="en-US" altLang="ja-JP" dirty="0" smtClean="0"/>
              <a:t>1</a:t>
            </a:r>
            <a:r>
              <a:rPr kumimoji="1" lang="ja-JP" altLang="en-US" dirty="0" smtClean="0"/>
              <a:t>年目の新人と</a:t>
            </a:r>
            <a:r>
              <a:rPr kumimoji="1" lang="en-US" altLang="ja-JP" dirty="0" smtClean="0"/>
              <a:t>2</a:t>
            </a:r>
            <a:r>
              <a:rPr kumimoji="1" lang="ja-JP" altLang="en-US" smtClean="0"/>
              <a:t>年目以降で差が出せる要因となります</a:t>
            </a:r>
            <a:endParaRPr kumimoji="1" lang="en-US" altLang="ja-JP" dirty="0"/>
          </a:p>
        </p:txBody>
      </p:sp>
    </p:spTree>
    <p:extLst>
      <p:ext uri="{BB962C8B-B14F-4D97-AF65-F5344CB8AC3E}">
        <p14:creationId xmlns:p14="http://schemas.microsoft.com/office/powerpoint/2010/main" val="3780541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1-1. ART</a:t>
            </a:r>
            <a:endParaRPr kumimoji="1" lang="ja-JP" altLang="en-US" dirty="0"/>
          </a:p>
        </p:txBody>
      </p:sp>
      <p:sp>
        <p:nvSpPr>
          <p:cNvPr id="3" name="コンテンツ プレースホルダー 2"/>
          <p:cNvSpPr>
            <a:spLocks noGrp="1"/>
          </p:cNvSpPr>
          <p:nvPr>
            <p:ph idx="1"/>
          </p:nvPr>
        </p:nvSpPr>
        <p:spPr/>
        <p:txBody>
          <a:bodyPr/>
          <a:lstStyle/>
          <a:p>
            <a:r>
              <a:rPr lang="ja-JP" altLang="en-US" dirty="0" smtClean="0"/>
              <a:t>これを聞いてピンときたらよくアンテナを張ってますね！</a:t>
            </a:r>
            <a:endParaRPr lang="en-US" altLang="ja-JP" dirty="0" smtClean="0"/>
          </a:p>
          <a:p>
            <a:pPr marL="0" indent="0">
              <a:buNone/>
            </a:pPr>
            <a:r>
              <a:rPr kumimoji="1" lang="ja-JP" altLang="en-US" dirty="0" smtClean="0"/>
              <a:t>→アートではないですよ・・・、</a:t>
            </a:r>
            <a:endParaRPr kumimoji="1" lang="en-US" altLang="ja-JP" dirty="0" smtClean="0"/>
          </a:p>
          <a:p>
            <a:pPr marL="0" indent="0">
              <a:buNone/>
            </a:pPr>
            <a:r>
              <a:rPr lang="ja-JP" altLang="en-US" dirty="0"/>
              <a:t>→</a:t>
            </a:r>
            <a:r>
              <a:rPr kumimoji="1" lang="ja-JP" altLang="en-US" dirty="0" smtClean="0"/>
              <a:t>ヒントは</a:t>
            </a:r>
            <a:r>
              <a:rPr kumimoji="1" lang="en-US" altLang="ja-JP" dirty="0" smtClean="0"/>
              <a:t>Android</a:t>
            </a:r>
            <a:r>
              <a:rPr kumimoji="1" lang="ja-JP" altLang="en-US" dirty="0" err="1" smtClean="0"/>
              <a:t>の・・</a:t>
            </a:r>
            <a:r>
              <a:rPr kumimoji="1" lang="ja-JP" altLang="en-US" dirty="0" smtClean="0"/>
              <a:t>・</a:t>
            </a:r>
            <a:endParaRPr kumimoji="1" lang="ja-JP" altLang="en-US" dirty="0"/>
          </a:p>
        </p:txBody>
      </p:sp>
    </p:spTree>
    <p:extLst>
      <p:ext uri="{BB962C8B-B14F-4D97-AF65-F5344CB8AC3E}">
        <p14:creationId xmlns:p14="http://schemas.microsoft.com/office/powerpoint/2010/main" val="38997051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1-1. ART</a:t>
            </a:r>
            <a:endParaRPr kumimoji="1" lang="ja-JP" altLang="en-US" dirty="0"/>
          </a:p>
        </p:txBody>
      </p:sp>
      <p:sp>
        <p:nvSpPr>
          <p:cNvPr id="3" name="コンテンツ プレースホルダー 2"/>
          <p:cNvSpPr>
            <a:spLocks noGrp="1"/>
          </p:cNvSpPr>
          <p:nvPr>
            <p:ph idx="1"/>
          </p:nvPr>
        </p:nvSpPr>
        <p:spPr/>
        <p:txBody>
          <a:bodyPr>
            <a:normAutofit fontScale="77500" lnSpcReduction="20000"/>
          </a:bodyPr>
          <a:lstStyle/>
          <a:p>
            <a:r>
              <a:rPr kumimoji="1" lang="en-US" altLang="ja-JP" dirty="0" smtClean="0"/>
              <a:t>ART</a:t>
            </a:r>
            <a:r>
              <a:rPr kumimoji="1" lang="ja-JP" altLang="en-US" dirty="0" smtClean="0"/>
              <a:t>は</a:t>
            </a:r>
            <a:r>
              <a:rPr kumimoji="1" lang="en-US" altLang="ja-JP" dirty="0" smtClean="0"/>
              <a:t>the Android Runtime</a:t>
            </a:r>
            <a:r>
              <a:rPr kumimoji="1" lang="ja-JP" altLang="en-US" dirty="0" smtClean="0"/>
              <a:t>を指し、現行の</a:t>
            </a:r>
            <a:r>
              <a:rPr kumimoji="1" lang="en-US" altLang="ja-JP" dirty="0" err="1" smtClean="0"/>
              <a:t>Dalvik</a:t>
            </a:r>
            <a:r>
              <a:rPr kumimoji="1" lang="ja-JP" altLang="en-US" dirty="0" smtClean="0"/>
              <a:t>に替わるプラットフォーム</a:t>
            </a:r>
            <a:endParaRPr kumimoji="1" lang="en-US" altLang="ja-JP" dirty="0" smtClean="0"/>
          </a:p>
          <a:p>
            <a:r>
              <a:rPr lang="ja-JP" altLang="en-US" dirty="0"/>
              <a:t>現在</a:t>
            </a:r>
            <a:r>
              <a:rPr lang="ja-JP" altLang="en-US" dirty="0" smtClean="0"/>
              <a:t>は開発者向けに</a:t>
            </a:r>
            <a:r>
              <a:rPr lang="en-US" altLang="ja-JP" dirty="0" smtClean="0"/>
              <a:t>Android L</a:t>
            </a:r>
            <a:r>
              <a:rPr lang="ja-JP" altLang="en-US" dirty="0" smtClean="0"/>
              <a:t>として公開</a:t>
            </a:r>
            <a:endParaRPr lang="en-US" altLang="ja-JP" dirty="0" smtClean="0"/>
          </a:p>
          <a:p>
            <a:pPr marL="0" indent="0">
              <a:buNone/>
            </a:pPr>
            <a:r>
              <a:rPr kumimoji="1" lang="ja-JP" altLang="en-US" dirty="0" smtClean="0"/>
              <a:t>→</a:t>
            </a:r>
            <a:r>
              <a:rPr kumimoji="1" lang="en-US" altLang="ja-JP" dirty="0" err="1" smtClean="0"/>
              <a:t>Dalvik</a:t>
            </a:r>
            <a:r>
              <a:rPr kumimoji="1" lang="ja-JP" altLang="en-US" dirty="0" smtClean="0"/>
              <a:t>はスマフォのスペックが低かった時に設計されているため、現在の高スペックを生かし切れていない</a:t>
            </a:r>
            <a:endParaRPr kumimoji="1" lang="en-US" altLang="ja-JP" dirty="0" smtClean="0"/>
          </a:p>
          <a:p>
            <a:r>
              <a:rPr lang="en-US" altLang="ja-JP" dirty="0" err="1" smtClean="0"/>
              <a:t>Dalvik</a:t>
            </a:r>
            <a:r>
              <a:rPr lang="ja-JP" altLang="en-US" dirty="0" smtClean="0"/>
              <a:t>は</a:t>
            </a:r>
            <a:r>
              <a:rPr lang="en-US" altLang="ja-JP" dirty="0" smtClean="0"/>
              <a:t>JIT</a:t>
            </a:r>
            <a:r>
              <a:rPr lang="ja-JP" altLang="en-US" dirty="0" smtClean="0"/>
              <a:t>コンパイラを採用しているのに対し、</a:t>
            </a:r>
            <a:r>
              <a:rPr lang="en-US" altLang="ja-JP" dirty="0" smtClean="0"/>
              <a:t>ART</a:t>
            </a:r>
            <a:r>
              <a:rPr lang="ja-JP" altLang="en-US" dirty="0" smtClean="0"/>
              <a:t>は</a:t>
            </a:r>
            <a:r>
              <a:rPr lang="en-US" altLang="ja-JP" dirty="0" smtClean="0"/>
              <a:t>AOT(ahead-of-time)</a:t>
            </a:r>
            <a:r>
              <a:rPr lang="ja-JP" altLang="en-US" dirty="0" smtClean="0"/>
              <a:t>を採用</a:t>
            </a:r>
            <a:endParaRPr lang="en-US" altLang="ja-JP" dirty="0" smtClean="0"/>
          </a:p>
          <a:p>
            <a:pPr marL="0" indent="0">
              <a:buNone/>
            </a:pPr>
            <a:r>
              <a:rPr lang="ja-JP" altLang="en-US" dirty="0" smtClean="0"/>
              <a:t>→</a:t>
            </a:r>
            <a:r>
              <a:rPr lang="en-US" altLang="ja-JP" dirty="0" smtClean="0"/>
              <a:t>AOT</a:t>
            </a:r>
            <a:r>
              <a:rPr lang="ja-JP" altLang="en-US" dirty="0" smtClean="0"/>
              <a:t>は</a:t>
            </a:r>
            <a:r>
              <a:rPr lang="en-US" altLang="ja-JP" dirty="0" smtClean="0"/>
              <a:t>JIT</a:t>
            </a:r>
            <a:r>
              <a:rPr lang="ja-JP" altLang="en-US" dirty="0" smtClean="0"/>
              <a:t>と異なり、アプリ実行前にコンパイル</a:t>
            </a:r>
            <a:endParaRPr lang="en-US" altLang="ja-JP" dirty="0" smtClean="0"/>
          </a:p>
          <a:p>
            <a:r>
              <a:rPr kumimoji="1" lang="ja-JP" altLang="en-US" dirty="0" smtClean="0"/>
              <a:t>他にもいろいろあるので下記参照</a:t>
            </a:r>
            <a:endParaRPr kumimoji="1" lang="en-US" altLang="ja-JP" dirty="0" smtClean="0"/>
          </a:p>
          <a:p>
            <a:pPr marL="0" indent="0">
              <a:buNone/>
            </a:pPr>
            <a:r>
              <a:rPr lang="en-US" altLang="ja-JP" dirty="0"/>
              <a:t>【</a:t>
            </a:r>
            <a:r>
              <a:rPr lang="en-US" altLang="ja-JP" dirty="0" err="1"/>
              <a:t>URL】http</a:t>
            </a:r>
            <a:r>
              <a:rPr lang="en-US" altLang="ja-JP" dirty="0"/>
              <a:t>://www.infoq.com/jp/news/2014/07/art-runtime?utm_source=infoq&amp;utm_medium=popular_links_homepage</a:t>
            </a:r>
            <a:endParaRPr kumimoji="1" lang="ja-JP" altLang="en-US" dirty="0"/>
          </a:p>
        </p:txBody>
      </p:sp>
    </p:spTree>
    <p:extLst>
      <p:ext uri="{BB962C8B-B14F-4D97-AF65-F5344CB8AC3E}">
        <p14:creationId xmlns:p14="http://schemas.microsoft.com/office/powerpoint/2010/main" val="22801985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en-US" altLang="ja-JP" sz="4000" dirty="0" smtClean="0"/>
              <a:t>1-2. Android</a:t>
            </a:r>
            <a:r>
              <a:rPr kumimoji="1" lang="ja-JP" altLang="en-US" sz="4000" dirty="0" smtClean="0"/>
              <a:t>アプリは儲からない？</a:t>
            </a:r>
            <a:endParaRPr kumimoji="1" lang="ja-JP" altLang="en-US" sz="4000" dirty="0"/>
          </a:p>
        </p:txBody>
      </p:sp>
      <p:sp>
        <p:nvSpPr>
          <p:cNvPr id="3" name="コンテンツ プレースホルダー 2"/>
          <p:cNvSpPr>
            <a:spLocks noGrp="1"/>
          </p:cNvSpPr>
          <p:nvPr>
            <p:ph idx="1"/>
          </p:nvPr>
        </p:nvSpPr>
        <p:spPr/>
        <p:txBody>
          <a:bodyPr/>
          <a:lstStyle/>
          <a:p>
            <a:r>
              <a:rPr lang="ja-JP" altLang="en-US" dirty="0" smtClean="0"/>
              <a:t>米</a:t>
            </a:r>
            <a:r>
              <a:rPr lang="en-US" altLang="ja-JP" dirty="0" smtClean="0"/>
              <a:t>Mika Mobile</a:t>
            </a:r>
            <a:r>
              <a:rPr lang="ja-JP" altLang="en-US" dirty="0" smtClean="0"/>
              <a:t>が人気</a:t>
            </a:r>
            <a:r>
              <a:rPr lang="en-US" altLang="ja-JP" dirty="0" smtClean="0"/>
              <a:t>RPG</a:t>
            </a:r>
            <a:r>
              <a:rPr lang="ja-JP" altLang="en-US" dirty="0" smtClean="0"/>
              <a:t>ゲーム「</a:t>
            </a:r>
            <a:r>
              <a:rPr lang="en-US" altLang="ja-JP" dirty="0" err="1" smtClean="0"/>
              <a:t>Battleheart</a:t>
            </a:r>
            <a:r>
              <a:rPr lang="ja-JP" altLang="en-US" dirty="0" smtClean="0"/>
              <a:t>」の</a:t>
            </a:r>
            <a:r>
              <a:rPr lang="en-US" altLang="ja-JP" dirty="0" smtClean="0"/>
              <a:t>Android</a:t>
            </a:r>
            <a:r>
              <a:rPr lang="ja-JP" altLang="en-US" dirty="0" smtClean="0"/>
              <a:t>版の開発終了</a:t>
            </a:r>
            <a:endParaRPr lang="en-US" altLang="ja-JP" dirty="0" smtClean="0"/>
          </a:p>
          <a:p>
            <a:r>
              <a:rPr kumimoji="1" lang="ja-JP" altLang="en-US" dirty="0"/>
              <a:t>日本で</a:t>
            </a:r>
            <a:r>
              <a:rPr kumimoji="1" lang="ja-JP" altLang="en-US" dirty="0" smtClean="0"/>
              <a:t>は</a:t>
            </a:r>
            <a:r>
              <a:rPr kumimoji="1" lang="en-US" altLang="ja-JP" dirty="0" smtClean="0"/>
              <a:t>242</a:t>
            </a:r>
            <a:r>
              <a:rPr kumimoji="1" lang="ja-JP" altLang="en-US" dirty="0" smtClean="0"/>
              <a:t>円で販売</a:t>
            </a:r>
            <a:endParaRPr kumimoji="1" lang="en-US" altLang="ja-JP" dirty="0" smtClean="0"/>
          </a:p>
          <a:p>
            <a:r>
              <a:rPr lang="en-US" altLang="ja-JP" dirty="0" smtClean="0"/>
              <a:t>5</a:t>
            </a:r>
            <a:r>
              <a:rPr lang="ja-JP" altLang="en-US" dirty="0" smtClean="0"/>
              <a:t>万ダウンロード以上</a:t>
            </a:r>
            <a:endParaRPr lang="en-US" altLang="ja-JP" dirty="0" smtClean="0"/>
          </a:p>
          <a:p>
            <a:r>
              <a:rPr lang="en-US" altLang="ja-JP" dirty="0" smtClean="0"/>
              <a:t>Android</a:t>
            </a:r>
            <a:r>
              <a:rPr lang="ja-JP" altLang="en-US" dirty="0" smtClean="0"/>
              <a:t>版アプリは全体</a:t>
            </a:r>
            <a:r>
              <a:rPr kumimoji="1" lang="ja-JP" altLang="en-US" dirty="0" smtClean="0"/>
              <a:t>の売上</a:t>
            </a:r>
            <a:r>
              <a:rPr kumimoji="1" lang="en-US" altLang="ja-JP" dirty="0" smtClean="0"/>
              <a:t>5%</a:t>
            </a:r>
            <a:r>
              <a:rPr kumimoji="1" lang="ja-JP" altLang="en-US" dirty="0" smtClean="0"/>
              <a:t>にし</a:t>
            </a:r>
            <a:r>
              <a:rPr kumimoji="1" lang="ja-JP" altLang="en-US" dirty="0" err="1" smtClean="0"/>
              <a:t>かみたいない</a:t>
            </a:r>
            <a:endParaRPr kumimoji="1" lang="en-US" altLang="ja-JP" dirty="0" smtClean="0"/>
          </a:p>
          <a:p>
            <a:r>
              <a:rPr kumimoji="1" lang="ja-JP" altLang="en-US" smtClean="0"/>
              <a:t>今後、日本もそうなっていく傾向が出てくるかもしれない</a:t>
            </a:r>
            <a:endParaRPr kumimoji="1" lang="en-US" altLang="ja-JP" dirty="0" smtClean="0"/>
          </a:p>
          <a:p>
            <a:endParaRPr kumimoji="1" lang="ja-JP" altLang="en-US" dirty="0"/>
          </a:p>
        </p:txBody>
      </p:sp>
    </p:spTree>
    <p:extLst>
      <p:ext uri="{BB962C8B-B14F-4D97-AF65-F5344CB8AC3E}">
        <p14:creationId xmlns:p14="http://schemas.microsoft.com/office/powerpoint/2010/main" val="64865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1-3. </a:t>
            </a:r>
            <a:r>
              <a:rPr kumimoji="1" lang="ja-JP" altLang="en-US" dirty="0" smtClean="0"/>
              <a:t>インメモリデータベース</a:t>
            </a:r>
            <a:endParaRPr kumimoji="1" lang="ja-JP" altLang="en-US" dirty="0"/>
          </a:p>
        </p:txBody>
      </p:sp>
      <p:sp>
        <p:nvSpPr>
          <p:cNvPr id="3" name="コンテンツ プレースホルダー 2"/>
          <p:cNvSpPr>
            <a:spLocks noGrp="1"/>
          </p:cNvSpPr>
          <p:nvPr>
            <p:ph idx="1"/>
          </p:nvPr>
        </p:nvSpPr>
        <p:spPr/>
        <p:txBody>
          <a:bodyPr>
            <a:normAutofit fontScale="92500" lnSpcReduction="20000"/>
          </a:bodyPr>
          <a:lstStyle/>
          <a:p>
            <a:r>
              <a:rPr kumimoji="1" lang="en-US" altLang="ja-JP" dirty="0" smtClean="0"/>
              <a:t>2014/07/23</a:t>
            </a:r>
            <a:r>
              <a:rPr kumimoji="1" lang="ja-JP" altLang="en-US" dirty="0" smtClean="0"/>
              <a:t>に</a:t>
            </a:r>
            <a:r>
              <a:rPr kumimoji="1" lang="en-US" altLang="ja-JP" dirty="0" smtClean="0"/>
              <a:t>Oracle </a:t>
            </a:r>
            <a:r>
              <a:rPr kumimoji="1" lang="en-US" altLang="ja-JP" dirty="0" err="1" smtClean="0"/>
              <a:t>Dababase</a:t>
            </a:r>
            <a:r>
              <a:rPr kumimoji="1" lang="en-US" altLang="ja-JP" dirty="0" smtClean="0"/>
              <a:t> 12c</a:t>
            </a:r>
            <a:r>
              <a:rPr kumimoji="1" lang="ja-JP" altLang="en-US" dirty="0" smtClean="0"/>
              <a:t>の</a:t>
            </a:r>
            <a:r>
              <a:rPr lang="ja-JP" altLang="en-US" dirty="0" smtClean="0"/>
              <a:t>インメモリデータベースオプションの提供開始</a:t>
            </a:r>
            <a:endParaRPr lang="en-US" altLang="ja-JP" dirty="0" smtClean="0"/>
          </a:p>
          <a:p>
            <a:r>
              <a:rPr lang="ja-JP" altLang="en-US" dirty="0"/>
              <a:t>特徴として</a:t>
            </a:r>
            <a:r>
              <a:rPr lang="ja-JP" altLang="en-US" dirty="0" smtClean="0"/>
              <a:t>はアプリの改修なしで大幅に性能アップが見込める</a:t>
            </a:r>
            <a:endParaRPr lang="en-US" altLang="ja-JP" dirty="0" smtClean="0"/>
          </a:p>
          <a:p>
            <a:pPr marL="0" indent="0">
              <a:buNone/>
            </a:pPr>
            <a:r>
              <a:rPr lang="ja-JP" altLang="en-US" dirty="0" smtClean="0"/>
              <a:t>→</a:t>
            </a:r>
            <a:r>
              <a:rPr lang="en-US" altLang="ja-JP" dirty="0" smtClean="0"/>
              <a:t>DB</a:t>
            </a:r>
            <a:r>
              <a:rPr lang="ja-JP" altLang="en-US" dirty="0" smtClean="0"/>
              <a:t>周りがボトルネックだった場合ですが・・・</a:t>
            </a:r>
            <a:endParaRPr lang="en-US" altLang="ja-JP" dirty="0" smtClean="0"/>
          </a:p>
          <a:p>
            <a:r>
              <a:rPr lang="ja-JP" altLang="en-US" dirty="0"/>
              <a:t>価格</a:t>
            </a:r>
            <a:r>
              <a:rPr lang="ja-JP" altLang="en-US" dirty="0" smtClean="0"/>
              <a:t>は</a:t>
            </a:r>
            <a:r>
              <a:rPr lang="en-US" altLang="ja-JP" dirty="0" smtClean="0"/>
              <a:t>1CPU</a:t>
            </a:r>
            <a:r>
              <a:rPr lang="ja-JP" altLang="en-US" dirty="0" smtClean="0"/>
              <a:t>あたり</a:t>
            </a:r>
            <a:r>
              <a:rPr lang="en-US" altLang="ja-JP" dirty="0" smtClean="0"/>
              <a:t>250</a:t>
            </a:r>
            <a:r>
              <a:rPr lang="ja-JP" altLang="en-US" dirty="0" smtClean="0"/>
              <a:t>万ですが・・・</a:t>
            </a:r>
            <a:endParaRPr lang="en-US" altLang="ja-JP" dirty="0" smtClean="0"/>
          </a:p>
          <a:p>
            <a:r>
              <a:rPr kumimoji="1" lang="ja-JP" altLang="en-US" dirty="0"/>
              <a:t>詳しく</a:t>
            </a:r>
            <a:r>
              <a:rPr kumimoji="1" lang="ja-JP" altLang="en-US" dirty="0" smtClean="0"/>
              <a:t>は下記参照</a:t>
            </a:r>
            <a:endParaRPr kumimoji="1" lang="en-US" altLang="ja-JP" dirty="0" smtClean="0"/>
          </a:p>
          <a:p>
            <a:pPr marL="0" indent="0">
              <a:buNone/>
            </a:pPr>
            <a:r>
              <a:rPr lang="en-US" altLang="ja-JP" dirty="0"/>
              <a:t>【</a:t>
            </a:r>
            <a:r>
              <a:rPr lang="en-US" altLang="ja-JP" dirty="0" err="1"/>
              <a:t>URL】http</a:t>
            </a:r>
            <a:r>
              <a:rPr lang="en-US" altLang="ja-JP" dirty="0"/>
              <a:t>://www.oracle.com/jp/products/database/enterprise-edition/overview/index.html</a:t>
            </a:r>
            <a:endParaRPr kumimoji="1" lang="ja-JP" altLang="en-US" dirty="0"/>
          </a:p>
        </p:txBody>
      </p:sp>
    </p:spTree>
    <p:extLst>
      <p:ext uri="{BB962C8B-B14F-4D97-AF65-F5344CB8AC3E}">
        <p14:creationId xmlns:p14="http://schemas.microsoft.com/office/powerpoint/2010/main" val="12741390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2-1-1. Java8 </a:t>
            </a:r>
            <a:r>
              <a:rPr kumimoji="1" lang="ja-JP" altLang="en-US" dirty="0" smtClean="0"/>
              <a:t>ラムダ</a:t>
            </a:r>
            <a:r>
              <a:rPr lang="ja-JP" altLang="en-US" dirty="0"/>
              <a:t>式</a:t>
            </a:r>
            <a:endParaRPr kumimoji="1" lang="ja-JP" altLang="en-US" dirty="0"/>
          </a:p>
        </p:txBody>
      </p:sp>
      <p:sp>
        <p:nvSpPr>
          <p:cNvPr id="3" name="コンテンツ プレースホルダー 2"/>
          <p:cNvSpPr>
            <a:spLocks noGrp="1"/>
          </p:cNvSpPr>
          <p:nvPr>
            <p:ph idx="1"/>
          </p:nvPr>
        </p:nvSpPr>
        <p:spPr/>
        <p:txBody>
          <a:bodyPr>
            <a:normAutofit fontScale="92500" lnSpcReduction="10000"/>
          </a:bodyPr>
          <a:lstStyle/>
          <a:p>
            <a:r>
              <a:rPr kumimoji="1" lang="en-US" altLang="ja-JP" dirty="0" smtClean="0"/>
              <a:t>Java8</a:t>
            </a:r>
            <a:r>
              <a:rPr kumimoji="1" lang="ja-JP" altLang="en-US" dirty="0" smtClean="0"/>
              <a:t>からラムダ式が導入されましたがさすがに知ってますよね？</a:t>
            </a:r>
            <a:endParaRPr kumimoji="1" lang="en-US" altLang="ja-JP" dirty="0" smtClean="0"/>
          </a:p>
          <a:p>
            <a:r>
              <a:rPr lang="ja-JP" altLang="en-US" dirty="0"/>
              <a:t>ただ</a:t>
            </a:r>
            <a:r>
              <a:rPr lang="ja-JP" altLang="en-US" dirty="0" smtClean="0"/>
              <a:t>、導入されたことは知っていても、何故導入されたかという経緯を知らない人って多いですね・・・</a:t>
            </a:r>
            <a:endParaRPr lang="en-US" altLang="ja-JP" dirty="0" smtClean="0"/>
          </a:p>
          <a:p>
            <a:r>
              <a:rPr lang="ja-JP" altLang="en-US" dirty="0"/>
              <a:t>これだ</a:t>
            </a:r>
            <a:r>
              <a:rPr lang="ja-JP" altLang="en-US" dirty="0" smtClean="0"/>
              <a:t>と有効な使い方ができない・・・</a:t>
            </a:r>
            <a:endParaRPr lang="en-US" altLang="ja-JP" dirty="0" smtClean="0"/>
          </a:p>
          <a:p>
            <a:pPr marL="0" indent="0">
              <a:buNone/>
            </a:pPr>
            <a:r>
              <a:rPr lang="ja-JP" altLang="en-US" dirty="0" smtClean="0"/>
              <a:t>→この場合、誰かが作ったフレームワーク</a:t>
            </a:r>
            <a:endParaRPr lang="en-US" altLang="ja-JP" dirty="0" smtClean="0"/>
          </a:p>
          <a:p>
            <a:pPr marL="0" indent="0">
              <a:buNone/>
            </a:pPr>
            <a:r>
              <a:rPr lang="ja-JP" altLang="en-US" dirty="0"/>
              <a:t>　 </a:t>
            </a:r>
            <a:r>
              <a:rPr lang="ja-JP" altLang="en-US" dirty="0" smtClean="0"/>
              <a:t>を使っているだけの人の発想</a:t>
            </a:r>
            <a:endParaRPr lang="en-US" altLang="ja-JP" dirty="0" smtClean="0"/>
          </a:p>
          <a:p>
            <a:r>
              <a:rPr kumimoji="1" lang="ja-JP" altLang="en-US" dirty="0" smtClean="0"/>
              <a:t>知ってますよね？</a:t>
            </a:r>
            <a:endParaRPr kumimoji="1" lang="ja-JP" altLang="en-US" dirty="0"/>
          </a:p>
        </p:txBody>
      </p:sp>
    </p:spTree>
    <p:extLst>
      <p:ext uri="{BB962C8B-B14F-4D97-AF65-F5344CB8AC3E}">
        <p14:creationId xmlns:p14="http://schemas.microsoft.com/office/powerpoint/2010/main" val="8820478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en-US" altLang="ja-JP" dirty="0" smtClean="0"/>
              <a:t>2-1-2. </a:t>
            </a:r>
            <a:r>
              <a:rPr kumimoji="1" lang="ja-JP" altLang="en-US" dirty="0" smtClean="0"/>
              <a:t>ラムダ式（追加された経緯）</a:t>
            </a:r>
            <a:endParaRPr kumimoji="1" lang="ja-JP" altLang="en-US" dirty="0"/>
          </a:p>
        </p:txBody>
      </p:sp>
      <p:sp>
        <p:nvSpPr>
          <p:cNvPr id="3" name="コンテンツ プレースホルダー 2"/>
          <p:cNvSpPr>
            <a:spLocks noGrp="1"/>
          </p:cNvSpPr>
          <p:nvPr>
            <p:ph idx="1"/>
          </p:nvPr>
        </p:nvSpPr>
        <p:spPr/>
        <p:txBody>
          <a:bodyPr/>
          <a:lstStyle/>
          <a:p>
            <a:r>
              <a:rPr lang="ja-JP" altLang="en-US" dirty="0"/>
              <a:t>いろいろな理由があるま</a:t>
            </a:r>
            <a:r>
              <a:rPr lang="ja-JP" altLang="en-US" dirty="0" smtClean="0"/>
              <a:t>すが一番はコレクション処理を並列で動かすことです！</a:t>
            </a:r>
            <a:endParaRPr lang="en-US" altLang="ja-JP" dirty="0" smtClean="0"/>
          </a:p>
          <a:p>
            <a:r>
              <a:rPr lang="ja-JP" altLang="en-US" dirty="0" smtClean="0"/>
              <a:t>何故、コレクションの並列処理を強化したかというと、マルチコアプロセッサをフル活用したいためです</a:t>
            </a:r>
            <a:endParaRPr lang="en-US" altLang="ja-JP" dirty="0" smtClean="0"/>
          </a:p>
          <a:p>
            <a:r>
              <a:rPr lang="ja-JP" altLang="en-US" dirty="0"/>
              <a:t>ここ</a:t>
            </a:r>
            <a:r>
              <a:rPr lang="ja-JP" altLang="en-US" dirty="0" smtClean="0"/>
              <a:t>で「ん？」と疑問に思った人は観点がいいですね！！</a:t>
            </a:r>
            <a:endParaRPr lang="en-US" altLang="ja-JP" dirty="0" smtClean="0"/>
          </a:p>
          <a:p>
            <a:endParaRPr kumimoji="1" lang="ja-JP" altLang="en-US" dirty="0"/>
          </a:p>
        </p:txBody>
      </p:sp>
    </p:spTree>
    <p:extLst>
      <p:ext uri="{BB962C8B-B14F-4D97-AF65-F5344CB8AC3E}">
        <p14:creationId xmlns:p14="http://schemas.microsoft.com/office/powerpoint/2010/main" val="2129523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2-1-3. </a:t>
            </a:r>
            <a:r>
              <a:rPr kumimoji="1" lang="ja-JP" altLang="en-US" dirty="0" smtClean="0"/>
              <a:t>ラムダ式</a:t>
            </a:r>
            <a:r>
              <a:rPr lang="ja-JP" altLang="en-US" dirty="0" smtClean="0"/>
              <a:t>（以前の場合）</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もちろん以下の処理で並列処理ができます</a:t>
            </a:r>
            <a:endParaRPr kumimoji="1" lang="en-US" altLang="ja-JP" dirty="0" smtClean="0"/>
          </a:p>
          <a:p>
            <a:pPr marL="0" indent="0">
              <a:buNone/>
            </a:pPr>
            <a:r>
              <a:rPr kumimoji="1" lang="en-US" altLang="ja-JP" dirty="0" smtClean="0"/>
              <a:t>for(String name : </a:t>
            </a:r>
            <a:r>
              <a:rPr kumimoji="1" lang="en-US" altLang="ja-JP" dirty="0" err="1" smtClean="0"/>
              <a:t>nameList</a:t>
            </a:r>
            <a:r>
              <a:rPr kumimoji="1" lang="en-US" altLang="ja-JP" dirty="0" smtClean="0"/>
              <a:t>) {</a:t>
            </a:r>
          </a:p>
          <a:p>
            <a:pPr marL="0" indent="0">
              <a:buNone/>
            </a:pPr>
            <a:r>
              <a:rPr lang="en-US" altLang="ja-JP" dirty="0"/>
              <a:t> </a:t>
            </a:r>
            <a:r>
              <a:rPr lang="en-US" altLang="ja-JP" dirty="0" smtClean="0"/>
              <a:t>   // </a:t>
            </a:r>
            <a:r>
              <a:rPr lang="ja-JP" altLang="en-US" dirty="0" smtClean="0"/>
              <a:t>ここにスレッド処理を独自実装</a:t>
            </a:r>
            <a:endParaRPr lang="en-US" altLang="ja-JP" dirty="0" smtClean="0"/>
          </a:p>
          <a:p>
            <a:pPr marL="0" indent="0">
              <a:buNone/>
            </a:pPr>
            <a:r>
              <a:rPr kumimoji="1" lang="en-US" altLang="ja-JP" dirty="0" smtClean="0"/>
              <a:t>}</a:t>
            </a:r>
          </a:p>
          <a:p>
            <a:pPr marL="0" indent="0">
              <a:buNone/>
            </a:pPr>
            <a:r>
              <a:rPr lang="en-US" altLang="ja-JP" dirty="0" smtClean="0"/>
              <a:t>// </a:t>
            </a:r>
            <a:r>
              <a:rPr lang="ja-JP" altLang="en-US" dirty="0" smtClean="0"/>
              <a:t>ここでスレッド終了を待つ処理を独自実装</a:t>
            </a:r>
            <a:endParaRPr kumimoji="1" lang="en-US" altLang="ja-JP" dirty="0" smtClean="0"/>
          </a:p>
          <a:p>
            <a:r>
              <a:rPr lang="ja-JP" altLang="en-US" dirty="0"/>
              <a:t>この</a:t>
            </a:r>
            <a:r>
              <a:rPr lang="ja-JP" altLang="en-US" dirty="0" smtClean="0"/>
              <a:t>場合の問題点として、並列処理を独自実装が必要です</a:t>
            </a:r>
            <a:endParaRPr kumimoji="1" lang="ja-JP" altLang="en-US" dirty="0"/>
          </a:p>
        </p:txBody>
      </p:sp>
    </p:spTree>
    <p:extLst>
      <p:ext uri="{BB962C8B-B14F-4D97-AF65-F5344CB8AC3E}">
        <p14:creationId xmlns:p14="http://schemas.microsoft.com/office/powerpoint/2010/main" val="11742841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2-1-4. </a:t>
            </a:r>
            <a:r>
              <a:rPr kumimoji="1" lang="ja-JP" altLang="en-US" dirty="0" smtClean="0"/>
              <a:t>ラムダ式</a:t>
            </a:r>
            <a:r>
              <a:rPr lang="ja-JP" altLang="en-US" dirty="0" smtClean="0"/>
              <a:t>（</a:t>
            </a:r>
            <a:r>
              <a:rPr lang="en-US" altLang="ja-JP" dirty="0" smtClean="0"/>
              <a:t>Java8</a:t>
            </a:r>
            <a:r>
              <a:rPr lang="ja-JP" altLang="en-US" dirty="0" smtClean="0"/>
              <a:t>の場合）</a:t>
            </a:r>
            <a:endParaRPr kumimoji="1" lang="ja-JP" altLang="en-US" dirty="0"/>
          </a:p>
        </p:txBody>
      </p:sp>
      <p:sp>
        <p:nvSpPr>
          <p:cNvPr id="3" name="コンテンツ プレースホルダー 2"/>
          <p:cNvSpPr>
            <a:spLocks noGrp="1"/>
          </p:cNvSpPr>
          <p:nvPr>
            <p:ph idx="1"/>
          </p:nvPr>
        </p:nvSpPr>
        <p:spPr/>
        <p:txBody>
          <a:bodyPr>
            <a:normAutofit fontScale="92500" lnSpcReduction="10000"/>
          </a:bodyPr>
          <a:lstStyle/>
          <a:p>
            <a:r>
              <a:rPr kumimoji="1" lang="en-US" altLang="ja-JP" dirty="0" smtClean="0"/>
              <a:t>Java8</a:t>
            </a:r>
            <a:r>
              <a:rPr kumimoji="1" lang="ja-JP" altLang="en-US" dirty="0" smtClean="0"/>
              <a:t>では並列処理を独自実装ではなく、コレクション（ライブラリ）に任せることができる</a:t>
            </a:r>
            <a:endParaRPr kumimoji="1" lang="en-US" altLang="ja-JP" dirty="0" smtClean="0"/>
          </a:p>
          <a:p>
            <a:pPr marL="0" indent="0">
              <a:buNone/>
            </a:pPr>
            <a:r>
              <a:rPr lang="en-US" altLang="ja-JP" dirty="0" smtClean="0"/>
              <a:t>List&lt;String&gt; </a:t>
            </a:r>
            <a:r>
              <a:rPr lang="en-US" altLang="ja-JP" dirty="0" err="1" smtClean="0"/>
              <a:t>nameList</a:t>
            </a:r>
            <a:r>
              <a:rPr lang="en-US" altLang="ja-JP" dirty="0" smtClean="0"/>
              <a:t>; </a:t>
            </a:r>
            <a:r>
              <a:rPr lang="en-US" altLang="ja-JP" sz="2500" dirty="0" smtClean="0"/>
              <a:t>//</a:t>
            </a:r>
            <a:r>
              <a:rPr lang="ja-JP" altLang="en-US" sz="2500" dirty="0"/>
              <a:t> </a:t>
            </a:r>
            <a:r>
              <a:rPr lang="ja-JP" altLang="en-US" sz="2500" dirty="0" smtClean="0"/>
              <a:t>インスタンス生成等は省く</a:t>
            </a:r>
            <a:endParaRPr lang="en-US" altLang="ja-JP" sz="2500" dirty="0" smtClean="0"/>
          </a:p>
          <a:p>
            <a:pPr marL="0" indent="0">
              <a:buNone/>
            </a:pPr>
            <a:r>
              <a:rPr lang="en-US" altLang="ja-JP" dirty="0" err="1" smtClean="0"/>
              <a:t>nameList.forEach</a:t>
            </a:r>
            <a:r>
              <a:rPr lang="en-US" altLang="ja-JP" dirty="0" smtClean="0"/>
              <a:t>(x-&gt;{</a:t>
            </a:r>
          </a:p>
          <a:p>
            <a:pPr marL="0" indent="0">
              <a:buNone/>
            </a:pPr>
            <a:r>
              <a:rPr kumimoji="1" lang="en-US" altLang="ja-JP" dirty="0"/>
              <a:t> </a:t>
            </a:r>
            <a:r>
              <a:rPr kumimoji="1" lang="en-US" altLang="ja-JP" dirty="0" smtClean="0"/>
              <a:t>   // </a:t>
            </a:r>
            <a:r>
              <a:rPr kumimoji="1" lang="ja-JP" altLang="en-US" dirty="0" smtClean="0"/>
              <a:t>ここに</a:t>
            </a:r>
            <a:r>
              <a:rPr kumimoji="1" lang="ja-JP" altLang="en-US" dirty="0" smtClean="0"/>
              <a:t>処理（重たい）</a:t>
            </a:r>
            <a:endParaRPr kumimoji="1" lang="en-US" altLang="ja-JP" dirty="0" smtClean="0"/>
          </a:p>
          <a:p>
            <a:pPr marL="0" indent="0">
              <a:buNone/>
            </a:pPr>
            <a:r>
              <a:rPr lang="en-US" altLang="ja-JP" dirty="0" smtClean="0"/>
              <a:t>});</a:t>
            </a:r>
            <a:endParaRPr kumimoji="1" lang="en-US" altLang="ja-JP" dirty="0" smtClean="0"/>
          </a:p>
          <a:p>
            <a:r>
              <a:rPr lang="ja-JP" altLang="en-US" dirty="0" smtClean="0"/>
              <a:t>もちろん、これ</a:t>
            </a:r>
            <a:r>
              <a:rPr lang="ja-JP" altLang="en-US" dirty="0"/>
              <a:t>で</a:t>
            </a:r>
            <a:r>
              <a:rPr lang="ja-JP" altLang="en-US" dirty="0" smtClean="0"/>
              <a:t>は有効に使えていません。</a:t>
            </a:r>
            <a:endParaRPr lang="en-US" altLang="ja-JP" dirty="0" smtClean="0"/>
          </a:p>
          <a:p>
            <a:pPr marL="0" indent="0">
              <a:buNone/>
            </a:pPr>
            <a:r>
              <a:rPr lang="ja-JP" altLang="en-US" dirty="0" smtClean="0"/>
              <a:t>→並列処理になっていない</a:t>
            </a:r>
            <a:endParaRPr lang="en-US" altLang="ja-JP" dirty="0" smtClean="0"/>
          </a:p>
          <a:p>
            <a:r>
              <a:rPr kumimoji="1" lang="ja-JP" altLang="en-US" dirty="0"/>
              <a:t>ここ</a:t>
            </a:r>
            <a:r>
              <a:rPr kumimoji="1" lang="ja-JP" altLang="en-US" dirty="0" smtClean="0"/>
              <a:t>で経緯を知らない人は満足してしまうでしょう</a:t>
            </a:r>
            <a:endParaRPr kumimoji="1" lang="ja-JP" altLang="en-US" dirty="0"/>
          </a:p>
        </p:txBody>
      </p:sp>
    </p:spTree>
    <p:extLst>
      <p:ext uri="{BB962C8B-B14F-4D97-AF65-F5344CB8AC3E}">
        <p14:creationId xmlns:p14="http://schemas.microsoft.com/office/powerpoint/2010/main" val="2467025591"/>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1446</TotalTime>
  <Words>658</Words>
  <Application>Microsoft Office PowerPoint</Application>
  <PresentationFormat>画面に合わせる (4:3)</PresentationFormat>
  <Paragraphs>70</Paragraphs>
  <Slides>11</Slides>
  <Notes>0</Notes>
  <HiddenSlides>0</HiddenSlides>
  <MMClips>0</MMClips>
  <ScaleCrop>false</ScaleCrop>
  <HeadingPairs>
    <vt:vector size="4" baseType="variant">
      <vt:variant>
        <vt:lpstr>テーマ</vt:lpstr>
      </vt:variant>
      <vt:variant>
        <vt:i4>1</vt:i4>
      </vt:variant>
      <vt:variant>
        <vt:lpstr>スライド タイトル</vt:lpstr>
      </vt:variant>
      <vt:variant>
        <vt:i4>11</vt:i4>
      </vt:variant>
    </vt:vector>
  </HeadingPairs>
  <TitlesOfParts>
    <vt:vector size="12" baseType="lpstr">
      <vt:lpstr>Office ​​テーマ</vt:lpstr>
      <vt:lpstr>技術トピックス</vt:lpstr>
      <vt:lpstr>1-1. ART</vt:lpstr>
      <vt:lpstr>1-1. ART</vt:lpstr>
      <vt:lpstr>1-2. Androidアプリは儲からない？</vt:lpstr>
      <vt:lpstr>1-3. インメモリデータベース</vt:lpstr>
      <vt:lpstr>2-1-1. Java8 ラムダ式</vt:lpstr>
      <vt:lpstr>2-1-2. ラムダ式（追加された経緯）</vt:lpstr>
      <vt:lpstr>2-1-3. ラムダ式（以前の場合）</vt:lpstr>
      <vt:lpstr>2-1-4. ラムダ式（Java8の場合）</vt:lpstr>
      <vt:lpstr>2-1-5. ラムダ式（Java8の場合）</vt:lpstr>
      <vt:lpstr>2-1-6. ラムダ式総括</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技術トピックス</dc:title>
  <dc:creator>oba</dc:creator>
  <cp:lastModifiedBy>oba</cp:lastModifiedBy>
  <cp:revision>11</cp:revision>
  <dcterms:created xsi:type="dcterms:W3CDTF">2014-07-24T01:50:09Z</dcterms:created>
  <dcterms:modified xsi:type="dcterms:W3CDTF">2014-07-25T02:04:51Z</dcterms:modified>
</cp:coreProperties>
</file>