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3.png" ContentType="image/png"/>
  <Override PartName="/ppt/media/image4.png" ContentType="image/png"/>
  <Override PartName="/ppt/media/image1.png" ContentType="image/png"/>
  <Override PartName="/ppt/media/image2.png" ContentType="image/png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8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12.xml.rels" ContentType="application/vnd.openxmlformats-package.relationships+xml"/>
  <Override PartName="/ppt/slides/_rels/slide16.xml.rels" ContentType="application/vnd.openxmlformats-package.relationships+xml"/>
  <Override PartName="/ppt/slides/_rels/slide11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3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1960" y="40586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37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6054840" y="4058640"/>
            <a:ext cx="2620440" cy="2090880"/>
          </a:xfrm>
          <a:prstGeom prst="rect">
            <a:avLst/>
          </a:prstGeom>
          <a:ln>
            <a:noFill/>
          </a:ln>
        </p:spPr>
      </p:pic>
      <p:pic>
        <p:nvPicPr>
          <p:cNvPr descr="" id="38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406880" y="4058640"/>
            <a:ext cx="2620440" cy="20908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1960" y="40586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1960" y="1769040"/>
            <a:ext cx="442656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0920" cy="2090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タイトルテキストの書式を編集するにはクリックします。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アウトラインテキストの書式を編集するにはクリックします。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2</a:t>
            </a:r>
            <a:r>
              <a:rPr lang="en-US"/>
              <a:t>レベル目のアウトライン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3</a:t>
            </a:r>
            <a:r>
              <a:rPr lang="en-US"/>
              <a:t>レベル目のアウトライン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4</a:t>
            </a:r>
            <a:r>
              <a:rPr lang="en-US"/>
              <a:t>レベル目のアウトライン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5</a:t>
            </a:r>
            <a:r>
              <a:rPr lang="en-US"/>
              <a:t>レベル目のアウトライン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6</a:t>
            </a:r>
            <a:r>
              <a:rPr lang="en-US"/>
              <a:t>レベル目のアウトライン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7</a:t>
            </a:r>
            <a:r>
              <a:rPr lang="en-US"/>
              <a:t>レベル目のアウトライン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 sz="1400"/>
              <a:t>&lt;日付/時刻&gt;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bIns="0" lIns="0" rIns="0" tIns="0" wrap="none"/>
          <a:p>
            <a:pPr algn="ctr"/>
            <a:r>
              <a:rPr lang="en-US" sz="1400"/>
              <a:t>&lt;フッター&gt;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pPr algn="r"/>
            <a:fld id="{15C98890-E979-4E08-A6AF-8A63BAB0A70E}" type="slidenum">
              <a:rPr lang="en-US" sz="1400"/>
              <a:t>&lt;番号&gt;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PhoneGap3.0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PhoneGap3.0</a:t>
            </a:r>
            <a:r>
              <a:rPr lang="en-US"/>
              <a:t>が </a:t>
            </a:r>
            <a:r>
              <a:rPr lang="en-US"/>
              <a:t>2013/07/19</a:t>
            </a:r>
            <a:r>
              <a:rPr lang="en-US"/>
              <a:t>にリリース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現在の最新は</a:t>
            </a:r>
            <a:r>
              <a:rPr lang="en-US"/>
              <a:t>11</a:t>
            </a:r>
            <a:r>
              <a:rPr lang="en-US"/>
              <a:t>月末に</a:t>
            </a:r>
            <a:r>
              <a:rPr lang="en-US"/>
              <a:t>3.2</a:t>
            </a:r>
            <a:r>
              <a:rPr lang="en-US"/>
              <a:t>がリリースされている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PhoneGap</a:t>
            </a:r>
            <a:r>
              <a:rPr lang="en-US"/>
              <a:t>と類似フレームワーク</a:t>
            </a:r>
            <a:r>
              <a:rPr lang="en-US"/>
              <a:t>Titanium Mobile</a:t>
            </a:r>
            <a:r>
              <a:rPr lang="en-US"/>
              <a:t>の比較</a:t>
            </a:r>
            <a:endParaRPr/>
          </a:p>
        </p:txBody>
      </p:sp>
      <p:sp>
        <p:nvSpPr>
          <p:cNvPr id="6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以下の点で２つを比較する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実現すること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ワークフロー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動作原理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拡張方法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強み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弱み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比較１：実現すること</a:t>
            </a:r>
            <a:endParaRPr/>
          </a:p>
        </p:txBody>
      </p:sp>
      <p:sp>
        <p:nvSpPr>
          <p:cNvPr id="64" name="TextShape 2"/>
          <p:cNvSpPr txBox="1"/>
          <p:nvPr/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PhoneGap</a:t>
            </a:r>
            <a:endParaRPr/>
          </a:p>
          <a:p>
            <a:r>
              <a:rPr lang="en-US"/>
              <a:t>HTML</a:t>
            </a:r>
            <a:r>
              <a:rPr lang="en-US"/>
              <a:t>ベースの</a:t>
            </a:r>
            <a:r>
              <a:rPr lang="en-US"/>
              <a:t>Web</a:t>
            </a:r>
            <a:r>
              <a:rPr lang="en-US"/>
              <a:t>アプリケーションをネイティブアプリとして配布、インストールすること</a:t>
            </a:r>
            <a:endParaRPr/>
          </a:p>
          <a:p>
            <a:r>
              <a:rPr lang="en-US"/>
              <a:t>　</a:t>
            </a:r>
            <a:endParaRPr/>
          </a:p>
        </p:txBody>
      </p:sp>
      <p:sp>
        <p:nvSpPr>
          <p:cNvPr id="65" name="TextShape 3"/>
          <p:cNvSpPr txBox="1"/>
          <p:nvPr/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Titanium Mobile</a:t>
            </a:r>
            <a:endParaRPr/>
          </a:p>
          <a:p>
            <a:r>
              <a:rPr lang="en-US"/>
              <a:t>クロスプラットフォームな</a:t>
            </a:r>
            <a:r>
              <a:rPr lang="en-US"/>
              <a:t>Javascript</a:t>
            </a:r>
            <a:r>
              <a:rPr lang="en-US"/>
              <a:t>ランタイムとモバイル向けの</a:t>
            </a:r>
            <a:r>
              <a:rPr lang="en-US"/>
              <a:t>API</a:t>
            </a:r>
            <a:r>
              <a:rPr lang="en-US"/>
              <a:t>を提供する</a:t>
            </a:r>
            <a:endParaRPr/>
          </a:p>
          <a:p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比較２：ワークフロー</a:t>
            </a:r>
            <a:endParaRPr/>
          </a:p>
        </p:txBody>
      </p:sp>
      <p:sp>
        <p:nvSpPr>
          <p:cNvPr id="67" name="TextShape 2"/>
          <p:cNvSpPr txBox="1"/>
          <p:nvPr/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PhoneGap</a:t>
            </a:r>
            <a:endParaRPr/>
          </a:p>
          <a:p>
            <a:r>
              <a:rPr lang="en-US"/>
              <a:t>HTML, CSS, JavaScript</a:t>
            </a:r>
            <a:r>
              <a:rPr lang="en-US"/>
              <a:t>を静的なサイトのようにローカルで編集する。（ネイティブのツールセットは不要）</a:t>
            </a:r>
            <a:endParaRPr/>
          </a:p>
          <a:p>
            <a:r>
              <a:rPr lang="en-US"/>
              <a:t>　</a:t>
            </a:r>
            <a:endParaRPr/>
          </a:p>
        </p:txBody>
      </p:sp>
      <p:sp>
        <p:nvSpPr>
          <p:cNvPr id="68" name="TextShape 3"/>
          <p:cNvSpPr txBox="1"/>
          <p:nvPr/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Titanium Mobile</a:t>
            </a:r>
            <a:endParaRPr/>
          </a:p>
          <a:p>
            <a:r>
              <a:rPr lang="en-US"/>
              <a:t>各ツールのセットアップを行った後に、</a:t>
            </a:r>
            <a:r>
              <a:rPr lang="en-US"/>
              <a:t>Titanium</a:t>
            </a:r>
            <a:r>
              <a:rPr lang="en-US"/>
              <a:t>のツールのみを利用する。</a:t>
            </a:r>
            <a:r>
              <a:rPr lang="en-US"/>
              <a:t>(</a:t>
            </a:r>
            <a:r>
              <a:rPr lang="en-US"/>
              <a:t>このツールを</a:t>
            </a:r>
            <a:r>
              <a:rPr lang="en-US"/>
              <a:t>IDE</a:t>
            </a:r>
            <a:r>
              <a:rPr lang="en-US"/>
              <a:t>から利用することも可能</a:t>
            </a:r>
            <a:r>
              <a:rPr lang="en-US"/>
              <a:t>)</a:t>
            </a:r>
            <a:endParaRPr/>
          </a:p>
          <a:p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比較３：動作原理</a:t>
            </a:r>
            <a:endParaRPr/>
          </a:p>
        </p:txBody>
      </p:sp>
      <p:sp>
        <p:nvSpPr>
          <p:cNvPr id="70" name="TextShape 2"/>
          <p:cNvSpPr txBox="1"/>
          <p:nvPr/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PhoneGap</a:t>
            </a:r>
            <a:endParaRPr/>
          </a:p>
          <a:p>
            <a:r>
              <a:rPr lang="en-US"/>
              <a:t>各プラットフォームのブラウザコンポーネント</a:t>
            </a:r>
            <a:r>
              <a:rPr lang="en-US"/>
              <a:t>(web view)</a:t>
            </a:r>
            <a:endParaRPr/>
          </a:p>
          <a:p>
            <a:r>
              <a:rPr lang="en-US"/>
              <a:t>等をたちあげて、作成された</a:t>
            </a:r>
            <a:r>
              <a:rPr lang="en-US"/>
              <a:t>HTML</a:t>
            </a:r>
            <a:r>
              <a:rPr lang="en-US"/>
              <a:t>を読み込んで表示する</a:t>
            </a:r>
            <a:endParaRPr/>
          </a:p>
          <a:p>
            <a:r>
              <a:rPr lang="en-US"/>
              <a:t>　</a:t>
            </a:r>
            <a:endParaRPr/>
          </a:p>
        </p:txBody>
      </p:sp>
      <p:sp>
        <p:nvSpPr>
          <p:cNvPr id="71" name="TextShape 3"/>
          <p:cNvSpPr txBox="1"/>
          <p:nvPr/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Titanium Mobile</a:t>
            </a:r>
            <a:endParaRPr/>
          </a:p>
          <a:p>
            <a:r>
              <a:rPr lang="en-US"/>
              <a:t>ネイティブコード上で</a:t>
            </a:r>
            <a:r>
              <a:rPr lang="en-US"/>
              <a:t>JavaScript</a:t>
            </a:r>
            <a:r>
              <a:rPr lang="en-US"/>
              <a:t>の実行環境</a:t>
            </a:r>
            <a:r>
              <a:rPr lang="en-US"/>
              <a:t>( iOS</a:t>
            </a:r>
            <a:r>
              <a:rPr lang="en-US"/>
              <a:t>では </a:t>
            </a:r>
            <a:r>
              <a:rPr lang="en-US"/>
              <a:t>JavaScriptCore</a:t>
            </a:r>
            <a:r>
              <a:rPr lang="en-US"/>
              <a:t>、</a:t>
            </a:r>
            <a:r>
              <a:rPr lang="en-US"/>
              <a:t>Android</a:t>
            </a:r>
            <a:r>
              <a:rPr lang="en-US"/>
              <a:t>ではデフォルトの</a:t>
            </a:r>
            <a:r>
              <a:rPr lang="en-US"/>
              <a:t>V8</a:t>
            </a:r>
            <a:r>
              <a:rPr lang="en-US"/>
              <a:t>もしくは </a:t>
            </a:r>
            <a:r>
              <a:rPr lang="en-US"/>
              <a:t>Rhino)</a:t>
            </a:r>
            <a:r>
              <a:rPr lang="en-US"/>
              <a:t>が動作し、</a:t>
            </a:r>
            <a:r>
              <a:rPr lang="en-US"/>
              <a:t>JavaScript</a:t>
            </a:r>
            <a:r>
              <a:rPr lang="en-US"/>
              <a:t>を実行時に解釈して動作する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比較４：拡張方法</a:t>
            </a:r>
            <a:endParaRPr/>
          </a:p>
        </p:txBody>
      </p:sp>
      <p:sp>
        <p:nvSpPr>
          <p:cNvPr id="73" name="TextShape 2"/>
          <p:cNvSpPr txBox="1"/>
          <p:nvPr/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PhoneGap</a:t>
            </a:r>
            <a:endParaRPr/>
          </a:p>
          <a:p>
            <a:r>
              <a:rPr lang="en-US"/>
              <a:t>JavaScript</a:t>
            </a:r>
            <a:r>
              <a:rPr lang="en-US"/>
              <a:t>から呼び出されるインターフェースを作成し、</a:t>
            </a:r>
            <a:endParaRPr/>
          </a:p>
          <a:p>
            <a:r>
              <a:rPr lang="en-US"/>
              <a:t>そこから呼び出されるネイティブコードを作成して登録する</a:t>
            </a:r>
            <a:endParaRPr/>
          </a:p>
          <a:p>
            <a:r>
              <a:rPr lang="en-US"/>
              <a:t>　</a:t>
            </a:r>
            <a:endParaRPr/>
          </a:p>
        </p:txBody>
      </p:sp>
      <p:sp>
        <p:nvSpPr>
          <p:cNvPr id="74" name="TextShape 3"/>
          <p:cNvSpPr txBox="1"/>
          <p:nvPr/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Titanium Mobile</a:t>
            </a:r>
            <a:endParaRPr/>
          </a:p>
          <a:p>
            <a:r>
              <a:rPr lang="en-US"/>
              <a:t>UI</a:t>
            </a:r>
            <a:r>
              <a:rPr lang="en-US"/>
              <a:t>を含む視覚的なコンポーネントも拡張可能。</a:t>
            </a:r>
            <a:endParaRPr/>
          </a:p>
          <a:p>
            <a:r>
              <a:rPr lang="en-US"/>
              <a:t>ネイティブ側、</a:t>
            </a:r>
            <a:r>
              <a:rPr lang="en-US"/>
              <a:t>JavaScript</a:t>
            </a:r>
            <a:r>
              <a:rPr lang="en-US"/>
              <a:t>側の双方から呼び出し可能なプロキシオブジェクトを実装し、ブリッジとして利用できる</a:t>
            </a:r>
            <a:endParaRPr/>
          </a:p>
          <a:p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>
              <a:lnSpc>
                <a:spcPct val="150000"/>
              </a:lnSpc>
            </a:pPr>
            <a:r>
              <a:rPr lang="en-US"/>
              <a:t>比較５：強み</a:t>
            </a:r>
            <a:endParaRPr/>
          </a:p>
        </p:txBody>
      </p:sp>
      <p:sp>
        <p:nvSpPr>
          <p:cNvPr id="76" name="TextShape 2"/>
          <p:cNvSpPr txBox="1"/>
          <p:nvPr/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PhoneGap</a:t>
            </a:r>
            <a:endParaRPr/>
          </a:p>
          <a:p>
            <a:r>
              <a:rPr lang="en-US"/>
              <a:t>Web view</a:t>
            </a:r>
            <a:r>
              <a:rPr lang="en-US"/>
              <a:t>が動作すれば、どのプラットフォームでも動作する。</a:t>
            </a:r>
            <a:endParaRPr/>
          </a:p>
          <a:p>
            <a:r>
              <a:rPr lang="en-US"/>
              <a:t>プラグインによる拡張がシンプル。</a:t>
            </a:r>
            <a:endParaRPr/>
          </a:p>
          <a:p>
            <a:r>
              <a:rPr lang="en-US"/>
              <a:t>　</a:t>
            </a:r>
            <a:endParaRPr/>
          </a:p>
        </p:txBody>
      </p:sp>
      <p:sp>
        <p:nvSpPr>
          <p:cNvPr id="77" name="TextShape 3"/>
          <p:cNvSpPr txBox="1"/>
          <p:nvPr/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Titanium Mobile</a:t>
            </a:r>
            <a:endParaRPr/>
          </a:p>
          <a:p>
            <a:r>
              <a:rPr lang="en-US"/>
              <a:t>高レベルな</a:t>
            </a:r>
            <a:r>
              <a:rPr lang="en-US"/>
              <a:t>API</a:t>
            </a:r>
            <a:r>
              <a:rPr lang="en-US"/>
              <a:t>が容易されている為、さまざまなネイティブの機能を利用できる</a:t>
            </a:r>
            <a:endParaRPr/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比較６：弱み</a:t>
            </a:r>
            <a:endParaRPr/>
          </a:p>
        </p:txBody>
      </p:sp>
      <p:sp>
        <p:nvSpPr>
          <p:cNvPr id="79" name="TextShape 2"/>
          <p:cNvSpPr txBox="1"/>
          <p:nvPr/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PhoneGap</a:t>
            </a:r>
            <a:endParaRPr/>
          </a:p>
          <a:p>
            <a:r>
              <a:rPr lang="en-US"/>
              <a:t>UI</a:t>
            </a:r>
            <a:r>
              <a:rPr lang="en-US"/>
              <a:t>のクオリティが</a:t>
            </a:r>
            <a:r>
              <a:rPr lang="en-US"/>
              <a:t>Web</a:t>
            </a:r>
            <a:r>
              <a:rPr lang="en-US"/>
              <a:t>のクオリティに依存する。特に</a:t>
            </a:r>
            <a:r>
              <a:rPr lang="en-US"/>
              <a:t>Android</a:t>
            </a:r>
            <a:r>
              <a:rPr lang="en-US"/>
              <a:t>では制限がある。</a:t>
            </a:r>
            <a:endParaRPr/>
          </a:p>
          <a:p>
            <a:r>
              <a:rPr lang="en-US"/>
              <a:t>ネイティブの</a:t>
            </a:r>
            <a:r>
              <a:rPr lang="en-US"/>
              <a:t>UI</a:t>
            </a:r>
            <a:r>
              <a:rPr lang="en-US"/>
              <a:t>を</a:t>
            </a:r>
            <a:r>
              <a:rPr lang="en-US"/>
              <a:t>tukat </a:t>
            </a:r>
            <a:r>
              <a:rPr lang="en-US"/>
              <a:t>拡張ができない　</a:t>
            </a:r>
            <a:endParaRPr/>
          </a:p>
          <a:p>
            <a:endParaRPr/>
          </a:p>
        </p:txBody>
      </p:sp>
      <p:sp>
        <p:nvSpPr>
          <p:cNvPr id="80" name="TextShape 3"/>
          <p:cNvSpPr txBox="1"/>
          <p:nvPr/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/>
              <a:t>Titanium Mobile</a:t>
            </a:r>
            <a:endParaRPr/>
          </a:p>
          <a:p>
            <a:r>
              <a:rPr lang="en-US"/>
              <a:t>新たな環境に対応するのが難しいため、</a:t>
            </a:r>
            <a:endParaRPr/>
          </a:p>
          <a:p>
            <a:r>
              <a:rPr lang="en-US"/>
              <a:t>対応プラットフォームが少ない</a:t>
            </a:r>
            <a:r>
              <a:rPr lang="en-US"/>
              <a:t>(iOS, Android, Web)</a:t>
            </a:r>
            <a:endParaRPr/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★</a:t>
            </a:r>
            <a:r>
              <a:rPr lang="en-US"/>
              <a:t>比較まとめ</a:t>
            </a:r>
            <a:endParaRPr/>
          </a:p>
        </p:txBody>
      </p:sp>
      <p:sp>
        <p:nvSpPr>
          <p:cNvPr id="82" name="TextShape 2"/>
          <p:cNvSpPr txBox="1"/>
          <p:nvPr/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PhoneGap 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HTML</a:t>
            </a:r>
            <a:r>
              <a:rPr lang="en-US"/>
              <a:t>アプリケーションにデバイス固有の機能にアクセス可能に拡張するもの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（独自実装された高機能なブラウザ・・・みたいな）</a:t>
            </a:r>
            <a:endParaRPr/>
          </a:p>
        </p:txBody>
      </p:sp>
      <p:sp>
        <p:nvSpPr>
          <p:cNvPr id="83" name="TextShape 3"/>
          <p:cNvSpPr txBox="1"/>
          <p:nvPr/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Titanium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JavaScript</a:t>
            </a:r>
            <a:r>
              <a:rPr lang="en-US"/>
              <a:t>でネイティブ</a:t>
            </a:r>
            <a:r>
              <a:rPr lang="en-US"/>
              <a:t>API</a:t>
            </a:r>
            <a:r>
              <a:rPr lang="en-US"/>
              <a:t>を呼び出すことで、</a:t>
            </a:r>
            <a:r>
              <a:rPr lang="en-US"/>
              <a:t>UI</a:t>
            </a:r>
            <a:r>
              <a:rPr lang="en-US"/>
              <a:t>含むデバイス固有の機能を利用するもの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（</a:t>
            </a:r>
            <a:r>
              <a:rPr lang="en-US"/>
              <a:t>JavaScript</a:t>
            </a:r>
            <a:r>
              <a:rPr lang="en-US"/>
              <a:t>で開発する</a:t>
            </a:r>
            <a:r>
              <a:rPr lang="en-US"/>
              <a:t>Java</a:t>
            </a:r>
            <a:r>
              <a:rPr lang="en-US"/>
              <a:t>仮想マシン・・・みたいな）</a:t>
            </a:r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Titanium</a:t>
            </a:r>
            <a:endParaRPr/>
          </a:p>
        </p:txBody>
      </p:sp>
      <p:sp>
        <p:nvSpPr>
          <p:cNvPr id="8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実現すること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ワークフロー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動作原理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拡張方法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強み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弱み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1.PhoneGap</a:t>
            </a:r>
            <a:r>
              <a:rPr lang="en-US"/>
              <a:t>ってどんなもの？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Adobe</a:t>
            </a:r>
            <a:r>
              <a:rPr lang="en-US"/>
              <a:t>制のディストリビューション（配布物）名称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ソースコードは、</a:t>
            </a:r>
            <a:r>
              <a:rPr lang="en-US"/>
              <a:t>Apache</a:t>
            </a:r>
            <a:r>
              <a:rPr lang="en-US"/>
              <a:t>財団に寄贈されている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→ </a:t>
            </a:r>
            <a:r>
              <a:rPr lang="en-US"/>
              <a:t>オープンソースの名称は </a:t>
            </a:r>
            <a:r>
              <a:rPr lang="en-US"/>
              <a:t>Apache Cordova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</p:txBody>
      </p:sp>
      <p:sp>
        <p:nvSpPr>
          <p:cNvPr id="43" name="TextShape 3"/>
          <p:cNvSpPr txBox="1"/>
          <p:nvPr/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PhoneGap</a:t>
            </a:r>
            <a:r>
              <a:rPr lang="en-US"/>
              <a:t>は</a:t>
            </a:r>
            <a:r>
              <a:rPr lang="en-US"/>
              <a:t>HTML5, CSS, JavaScript</a:t>
            </a:r>
            <a:r>
              <a:rPr lang="en-US"/>
              <a:t>を利用し、</a:t>
            </a:r>
            <a:r>
              <a:rPr lang="en-US"/>
              <a:t>Web</a:t>
            </a:r>
            <a:r>
              <a:rPr lang="en-US"/>
              <a:t>アプリライクな開発で、複数デバイス対応アプリを開発できる「ハイブリッドアプリケーション」開発用のフレームワーク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2.</a:t>
            </a:r>
            <a:r>
              <a:rPr lang="en-US"/>
              <a:t>ハイブリッドアプリって？</a:t>
            </a:r>
            <a:endParaRPr/>
          </a:p>
        </p:txBody>
      </p:sp>
      <p:sp>
        <p:nvSpPr>
          <p:cNvPr id="4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ネイティブアプリと同様、アプリストアでインストールするアプリのこと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ネイティブとハイブリッドの違いは？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ネイティブアプリ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→</a:t>
            </a:r>
            <a:r>
              <a:rPr lang="en-US"/>
              <a:t>　特定言語で作成されていて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　　 デバイス毎にごりごり開発したもの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ハイブリッドアプリ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→</a:t>
            </a:r>
            <a:r>
              <a:rPr lang="en-US"/>
              <a:t>　</a:t>
            </a:r>
            <a:r>
              <a:rPr lang="en-US"/>
              <a:t>HTML5</a:t>
            </a:r>
            <a:r>
              <a:rPr lang="en-US"/>
              <a:t>等で作成されている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　　デバイス毎にごりごり開発してないもの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
</a:t>
            </a:r>
            <a:r>
              <a:rPr lang="en-US"/>
              <a:t>（参考）ネイティブ</a:t>
            </a:r>
            <a:r>
              <a:rPr lang="en-US"/>
              <a:t>/</a:t>
            </a:r>
            <a:r>
              <a:rPr lang="en-US"/>
              <a:t>ウェブ</a:t>
            </a:r>
            <a:r>
              <a:rPr lang="en-US"/>
              <a:t>/</a:t>
            </a:r>
            <a:r>
              <a:rPr lang="en-US"/>
              <a:t>ハイブリッド</a:t>
            </a:r>
            <a:endParaRPr/>
          </a:p>
        </p:txBody>
      </p:sp>
      <p:graphicFrame>
        <p:nvGraphicFramePr>
          <p:cNvPr id="47" name="Table 2"/>
          <p:cNvGraphicFramePr/>
          <p:nvPr/>
        </p:nvGraphicFramePr>
        <p:xfrm>
          <a:off x="504000" y="1769040"/>
          <a:ext cx="9071280" cy="4011120"/>
        </p:xfrm>
        <a:graphic>
          <a:graphicData uri="http://schemas.openxmlformats.org/drawingml/2006/table">
            <a:tbl>
              <a:tblPr/>
              <a:tblGrid>
                <a:gridCol w="2267640"/>
                <a:gridCol w="2267640"/>
                <a:gridCol w="2267640"/>
                <a:gridCol w="2268720"/>
              </a:tblGrid>
              <a:tr h="554760">
                <a:tc>
                  <a:txBody>
                    <a:bodyPr bIns="46800" lIns="90000" rIns="90000" tIns="46800" wrap="none"/>
                    <a:p>
                      <a:r>
                        <a:rPr lang="en-US"/>
                        <a:t>アプリの種類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ネイティブ</a:t>
                      </a:r>
                      <a:endParaRPr/>
                    </a:p>
                    <a:p>
                      <a:r>
                        <a:rPr lang="en-US"/>
                        <a:t>アプリ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ハイブリッド</a:t>
                      </a:r>
                      <a:endParaRPr/>
                    </a:p>
                    <a:p>
                      <a:r>
                        <a:rPr lang="en-US"/>
                        <a:t>アプリ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 sz="2400">
                          <a:latin typeface="ＭＳ 明朝"/>
                          <a:ea typeface="ＭＳ 明朝"/>
                        </a:rPr>
                        <a:t>Web</a:t>
                      </a:r>
                      <a:r>
                        <a:rPr lang="en-US" sz="2400">
                          <a:latin typeface="ＭＳ 明朝"/>
                          <a:ea typeface="ＭＳ 明朝"/>
                        </a:rPr>
                        <a:t>アプリ</a:t>
                      </a:r>
                      <a:endParaRPr/>
                    </a:p>
                  </a:txBody>
                  <a:tcPr/>
                </a:tc>
              </a:tr>
              <a:tr h="610560">
                <a:tc>
                  <a:txBody>
                    <a:bodyPr bIns="46800" lIns="90000" rIns="90000" tIns="46800" wrap="none"/>
                    <a:p>
                      <a:r>
                        <a:rPr lang="en-US"/>
                        <a:t>言語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Objective-C/Java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HTML5+CSS3+Javascript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HTML5+CSS3+Javascript</a:t>
                      </a:r>
                      <a:endParaRPr/>
                    </a:p>
                  </a:txBody>
                  <a:tcPr/>
                </a:tc>
              </a:tr>
              <a:tr h="610560">
                <a:tc>
                  <a:txBody>
                    <a:bodyPr bIns="46800" lIns="90000" rIns="90000" tIns="46800" wrap="none"/>
                    <a:p>
                      <a:r>
                        <a:rPr lang="en-US"/>
                        <a:t>ストア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AppStore/GooglePlay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AppStore/GooglePlay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×</a:t>
                      </a:r>
                      <a:endParaRPr/>
                    </a:p>
                  </a:txBody>
                  <a:tcPr/>
                </a:tc>
              </a:tr>
              <a:tr h="401400">
                <a:tc>
                  <a:txBody>
                    <a:bodyPr bIns="46800" lIns="90000" rIns="90000" tIns="46800" wrap="none"/>
                    <a:p>
                      <a:r>
                        <a:rPr lang="en-US"/>
                        <a:t>課金方法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公式ストア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公式ストア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独自</a:t>
                      </a:r>
                      <a:endParaRPr/>
                    </a:p>
                  </a:txBody>
                  <a:tcPr/>
                </a:tc>
              </a:tr>
              <a:tr h="401400">
                <a:tc>
                  <a:txBody>
                    <a:bodyPr bIns="46800" lIns="90000" rIns="90000" tIns="46800" wrap="none"/>
                    <a:p>
                      <a:r>
                        <a:rPr lang="en-US"/>
                        <a:t>利用方法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インストール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インストール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ブラウザ</a:t>
                      </a:r>
                      <a:endParaRPr/>
                    </a:p>
                  </a:txBody>
                  <a:tcPr/>
                </a:tc>
              </a:tr>
              <a:tr h="401400">
                <a:tc>
                  <a:txBody>
                    <a:bodyPr bIns="46800" lIns="90000" rIns="90000" tIns="46800" wrap="none"/>
                    <a:p>
                      <a:r>
                        <a:rPr lang="en-US"/>
                        <a:t>デバイス機能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◎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○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△</a:t>
                      </a:r>
                      <a:endParaRPr/>
                    </a:p>
                  </a:txBody>
                  <a:tcPr/>
                </a:tc>
              </a:tr>
              <a:tr h="324720">
                <a:tc>
                  <a:txBody>
                    <a:bodyPr bIns="46800" lIns="90000" rIns="90000" tIns="46800" wrap="none"/>
                    <a:p>
                      <a:r>
                        <a:rPr lang="en-US"/>
                        <a:t>オフライン利用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◎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○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△</a:t>
                      </a:r>
                      <a:endParaRPr/>
                    </a:p>
                  </a:txBody>
                  <a:tcPr/>
                </a:tc>
              </a:tr>
              <a:tr h="352440">
                <a:tc>
                  <a:txBody>
                    <a:bodyPr bIns="46800" lIns="90000" rIns="90000" tIns="46800" wrap="none"/>
                    <a:p>
                      <a:r>
                        <a:rPr lang="en-US"/>
                        <a:t>運用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×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○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○</a:t>
                      </a:r>
                      <a:endParaRPr/>
                    </a:p>
                  </a:txBody>
                  <a:tcPr/>
                </a:tc>
              </a:tr>
              <a:tr h="354240">
                <a:tc>
                  <a:txBody>
                    <a:bodyPr bIns="46800" lIns="90000" rIns="90000" tIns="46800" wrap="none"/>
                    <a:p>
                      <a:r>
                        <a:rPr lang="en-US"/>
                        <a:t>開発費用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×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△</a:t>
                      </a:r>
                      <a:endParaRPr/>
                    </a:p>
                  </a:txBody>
                  <a:tcPr/>
                </a:tc>
                <a:tc>
                  <a:txBody>
                    <a:bodyPr bIns="46800" lIns="90000" rIns="90000" tIns="46800" wrap="none"/>
                    <a:p>
                      <a:r>
                        <a:rPr lang="en-US"/>
                        <a:t>○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3.PhoneGap</a:t>
            </a:r>
            <a:r>
              <a:rPr lang="en-US"/>
              <a:t>の仕組み</a:t>
            </a:r>
            <a:r>
              <a:rPr lang="en-US"/>
              <a:t>
</a:t>
            </a:r>
            <a:r>
              <a:rPr lang="en-US"/>
              <a:t>（ざっくり）</a:t>
            </a:r>
            <a:endParaRPr/>
          </a:p>
        </p:txBody>
      </p:sp>
      <p:sp>
        <p:nvSpPr>
          <p:cNvPr id="49" name="TextShape 2"/>
          <p:cNvSpPr txBox="1"/>
          <p:nvPr/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複数デバイス対応のアプリを開発する場合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デバイスの</a:t>
            </a:r>
            <a:r>
              <a:rPr lang="en-US"/>
              <a:t>OS</a:t>
            </a:r>
            <a:r>
              <a:rPr lang="en-US"/>
              <a:t>ごとに特定の開発環境、言語が必要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＝専門スキルが必要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→</a:t>
            </a:r>
            <a:r>
              <a:rPr lang="en-US"/>
              <a:t>これが従来のネイティブアプリの開発方法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</p:txBody>
      </p:sp>
      <p:sp>
        <p:nvSpPr>
          <p:cNvPr id="50" name="TextShape 3"/>
          <p:cNvSpPr txBox="1"/>
          <p:nvPr/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>
                <a:latin typeface="ＭＳ Ｐゴシック"/>
                <a:ea typeface="ＭＳ Ｐゴシック"/>
              </a:rPr>
              <a:t>PhoneGap</a:t>
            </a:r>
            <a:r>
              <a:rPr lang="en-US">
                <a:latin typeface="ＭＳ Ｐゴシック"/>
                <a:ea typeface="ＭＳ Ｐゴシック"/>
              </a:rPr>
              <a:t>は、</a:t>
            </a:r>
            <a:r>
              <a:rPr lang="en-US">
                <a:latin typeface="ＭＳ Ｐゴシック"/>
                <a:ea typeface="ＭＳ Ｐゴシック"/>
              </a:rPr>
              <a:t>HTML5, CSS, JavaScript</a:t>
            </a:r>
            <a:r>
              <a:rPr lang="en-US">
                <a:latin typeface="ＭＳ Ｐゴシック"/>
                <a:ea typeface="ＭＳ Ｐゴシック"/>
              </a:rPr>
              <a:t>を利用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>
                <a:latin typeface="ＭＳ Ｐゴシック"/>
                <a:ea typeface="ＭＳ Ｐゴシック"/>
              </a:rPr>
              <a:t>Web</a:t>
            </a:r>
            <a:r>
              <a:rPr lang="en-US">
                <a:latin typeface="ＭＳ Ｐゴシック"/>
                <a:ea typeface="ＭＳ Ｐゴシック"/>
              </a:rPr>
              <a:t>アプリ開発の延長上で、複数デバイス対応アプリを開発できる（人材資源を流用しやすい）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>
                <a:latin typeface="ＭＳ Ｐゴシック"/>
                <a:ea typeface="ＭＳ Ｐゴシック"/>
              </a:rPr>
              <a:t>専門言語の</a:t>
            </a:r>
            <a:r>
              <a:rPr lang="en-US">
                <a:latin typeface="ＭＳ Ｐゴシック"/>
                <a:ea typeface="ＭＳ Ｐゴシック"/>
              </a:rPr>
              <a:t>SE/PG</a:t>
            </a:r>
            <a:r>
              <a:rPr lang="en-US">
                <a:latin typeface="ＭＳ Ｐゴシック"/>
                <a:ea typeface="ＭＳ Ｐゴシック"/>
              </a:rPr>
              <a:t>を確保しなくても、</a:t>
            </a:r>
            <a:r>
              <a:rPr lang="en-US">
                <a:latin typeface="ＭＳ Ｐゴシック"/>
                <a:ea typeface="ＭＳ Ｐゴシック"/>
              </a:rPr>
              <a:t>Web</a:t>
            </a:r>
            <a:r>
              <a:rPr lang="en-US">
                <a:latin typeface="ＭＳ Ｐゴシック"/>
                <a:ea typeface="ＭＳ Ｐゴシック"/>
              </a:rPr>
              <a:t>アプリの</a:t>
            </a:r>
            <a:r>
              <a:rPr lang="en-US">
                <a:latin typeface="ＭＳ Ｐゴシック"/>
                <a:ea typeface="ＭＳ Ｐゴシック"/>
              </a:rPr>
              <a:t>SE/PG</a:t>
            </a:r>
            <a:r>
              <a:rPr lang="en-US">
                <a:latin typeface="ＭＳ Ｐゴシック"/>
                <a:ea typeface="ＭＳ Ｐゴシック"/>
              </a:rPr>
              <a:t>ないしデザイナ</a:t>
            </a:r>
            <a:r>
              <a:rPr lang="en-US">
                <a:latin typeface="ＭＳ Ｐゴシック"/>
                <a:ea typeface="ＭＳ Ｐゴシック"/>
              </a:rPr>
              <a:t>(</a:t>
            </a:r>
            <a:r>
              <a:rPr lang="en-US">
                <a:latin typeface="ＭＳ Ｐゴシック"/>
                <a:ea typeface="ＭＳ Ｐゴシック"/>
              </a:rPr>
              <a:t>スクリプター？</a:t>
            </a:r>
            <a:r>
              <a:rPr lang="en-US">
                <a:latin typeface="ＭＳ Ｐゴシック"/>
                <a:ea typeface="ＭＳ Ｐゴシック"/>
              </a:rPr>
              <a:t>)</a:t>
            </a:r>
            <a:r>
              <a:rPr lang="en-US">
                <a:latin typeface="ＭＳ Ｐゴシック"/>
                <a:ea typeface="ＭＳ Ｐゴシック"/>
              </a:rPr>
              <a:t>で開発できる（人材確保が楽）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4.PhoneGap</a:t>
            </a:r>
            <a:r>
              <a:rPr lang="en-US"/>
              <a:t>の特徴</a:t>
            </a:r>
            <a:endParaRPr/>
          </a:p>
        </p:txBody>
      </p:sp>
      <p:sp>
        <p:nvSpPr>
          <p:cNvPr id="5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HTML+CSS+Javascript</a:t>
            </a:r>
            <a:r>
              <a:rPr lang="en-US"/>
              <a:t>を使用した</a:t>
            </a:r>
            <a:r>
              <a:rPr lang="en-US"/>
              <a:t>iPhone/Android</a:t>
            </a:r>
            <a:r>
              <a:rPr lang="en-US"/>
              <a:t>アプリ開発が可能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サポートされているプラットフォームが豊富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iOS</a:t>
            </a:r>
            <a:r>
              <a:rPr lang="en-US"/>
              <a:t>、</a:t>
            </a:r>
            <a:r>
              <a:rPr lang="en-US"/>
              <a:t>Android</a:t>
            </a:r>
            <a:r>
              <a:rPr lang="en-US"/>
              <a:t>、</a:t>
            </a:r>
            <a:r>
              <a:rPr lang="en-US"/>
              <a:t>Windows Phone</a:t>
            </a:r>
            <a:r>
              <a:rPr lang="en-US"/>
              <a:t>、</a:t>
            </a:r>
            <a:r>
              <a:rPr lang="en-US"/>
              <a:t>Windows8</a:t>
            </a:r>
            <a:r>
              <a:rPr lang="en-US"/>
              <a:t>、</a:t>
            </a:r>
            <a:r>
              <a:rPr lang="en-US"/>
              <a:t>symbian</a:t>
            </a:r>
            <a:r>
              <a:rPr lang="en-US"/>
              <a:t>、</a:t>
            </a:r>
            <a:r>
              <a:rPr lang="en-US"/>
              <a:t>webos</a:t>
            </a:r>
            <a:r>
              <a:rPr lang="en-US"/>
              <a:t>、</a:t>
            </a:r>
            <a:r>
              <a:rPr lang="en-US"/>
              <a:t>blackberry</a:t>
            </a:r>
            <a:r>
              <a:rPr lang="en-US"/>
              <a:t>等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ネイティブ</a:t>
            </a:r>
            <a:r>
              <a:rPr lang="en-US"/>
              <a:t>API</a:t>
            </a:r>
            <a:r>
              <a:rPr lang="en-US"/>
              <a:t>のアクセスが可能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iPhone/Android</a:t>
            </a:r>
            <a:r>
              <a:rPr lang="en-US"/>
              <a:t>を含むマルチプラットフォーム対応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既存の</a:t>
            </a:r>
            <a:r>
              <a:rPr lang="en-US"/>
              <a:t>Javascript</a:t>
            </a:r>
            <a:r>
              <a:rPr lang="en-US"/>
              <a:t>フレームワークにも対応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様々な</a:t>
            </a:r>
            <a:r>
              <a:rPr lang="en-US"/>
              <a:t>PhoneGap</a:t>
            </a:r>
            <a:r>
              <a:rPr lang="en-US"/>
              <a:t>プラグインの存在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→</a:t>
            </a:r>
            <a:r>
              <a:rPr lang="en-US"/>
              <a:t>　サイトにまとめられている　</a:t>
            </a:r>
            <a:r>
              <a:rPr lang="en-US"/>
              <a:t>http://docs.phonegap.com/en/edge/guide_hybrid_plugins_index.md.html#Plugin%20Development%20Guide?sdid=IZXVD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5. </a:t>
            </a:r>
            <a:r>
              <a:rPr lang="en-US"/>
              <a:t>２系から</a:t>
            </a:r>
            <a:r>
              <a:rPr lang="en-US"/>
              <a:t>3.0</a:t>
            </a:r>
            <a:r>
              <a:rPr lang="en-US"/>
              <a:t>のリリースでの変更点</a:t>
            </a:r>
            <a:r>
              <a:rPr lang="en-US"/>
              <a:t>
</a:t>
            </a:r>
            <a:r>
              <a:rPr lang="en-US" sz="3200"/>
              <a:t>プラグインの全部入りアプリから部分選択可に</a:t>
            </a:r>
            <a:endParaRPr/>
          </a:p>
        </p:txBody>
      </p:sp>
      <p:sp>
        <p:nvSpPr>
          <p:cNvPr id="54" name="TextShape 2"/>
          <p:cNvSpPr txBox="1"/>
          <p:nvPr/>
        </p:nvSpPr>
        <p:spPr>
          <a:xfrm>
            <a:off x="504000" y="1769040"/>
            <a:ext cx="442656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プラグインアーキテクチャの導入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開発者が必要なプラグインのみを選択できる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</p:txBody>
      </p:sp>
      <p:pic>
        <p:nvPicPr>
          <p:cNvPr descr="" id="55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5149440" y="1720440"/>
            <a:ext cx="4426560" cy="3319560"/>
          </a:xfrm>
          <a:prstGeom prst="rect">
            <a:avLst/>
          </a:prstGeom>
          <a:ln>
            <a:noFill/>
          </a:ln>
        </p:spPr>
      </p:pic>
      <p:pic>
        <p:nvPicPr>
          <p:cNvPr descr="" id="56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43960" y="4320000"/>
            <a:ext cx="5072040" cy="2535840"/>
          </a:xfrm>
          <a:prstGeom prst="rect">
            <a:avLst/>
          </a:prstGeom>
          <a:ln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6. </a:t>
            </a:r>
            <a:r>
              <a:rPr lang="en-US"/>
              <a:t>２系から</a:t>
            </a:r>
            <a:r>
              <a:rPr lang="en-US"/>
              <a:t>3.0</a:t>
            </a:r>
            <a:r>
              <a:rPr lang="en-US"/>
              <a:t>のリリースでの変更点</a:t>
            </a:r>
            <a:r>
              <a:rPr lang="en-US"/>
              <a:t>
</a:t>
            </a:r>
            <a:r>
              <a:rPr lang="en-US" sz="3200"/>
              <a:t>（インストール方法の変更）</a:t>
            </a:r>
            <a:endParaRPr/>
          </a:p>
        </p:txBody>
      </p:sp>
      <p:sp>
        <p:nvSpPr>
          <p:cNvPr id="58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Node.js </a:t>
            </a:r>
            <a:r>
              <a:rPr lang="en-US"/>
              <a:t>の </a:t>
            </a:r>
            <a:r>
              <a:rPr lang="en-US"/>
              <a:t>npm </a:t>
            </a:r>
            <a:r>
              <a:rPr lang="en-US"/>
              <a:t>コマンドを利用しての一発インストールが可能になった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→ </a:t>
            </a:r>
            <a:r>
              <a:rPr lang="en-US"/>
              <a:t>逆を言えば、</a:t>
            </a:r>
            <a:r>
              <a:rPr lang="en-US"/>
              <a:t>Node.js </a:t>
            </a:r>
            <a:r>
              <a:rPr lang="en-US"/>
              <a:t>と </a:t>
            </a:r>
            <a:r>
              <a:rPr lang="en-US"/>
              <a:t>npm </a:t>
            </a:r>
            <a:r>
              <a:rPr lang="en-US"/>
              <a:t>コマンド必須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MacOS</a:t>
            </a:r>
            <a:r>
              <a:rPr lang="en-US"/>
              <a:t>なら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sudo npm install -g phonegap 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Windows</a:t>
            </a:r>
            <a:r>
              <a:rPr lang="en-US"/>
              <a:t>なら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npm install -g phonegap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とターミナルに入力すれば</a:t>
            </a:r>
            <a:r>
              <a:rPr lang="en-US"/>
              <a:t>PhoneGap3</a:t>
            </a:r>
            <a:r>
              <a:rPr lang="en-US"/>
              <a:t>系のインストールが行える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インストール方法はバージョン毎に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http://phonegap.com/install/</a:t>
            </a:r>
            <a:r>
              <a:rPr lang="en-US"/>
              <a:t>　にまとまっている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6.PhoneGap</a:t>
            </a:r>
            <a:r>
              <a:rPr lang="en-US"/>
              <a:t>での開発</a:t>
            </a:r>
            <a:r>
              <a:rPr lang="en-US"/>
              <a:t>
</a:t>
            </a:r>
            <a:r>
              <a:rPr lang="en-US" sz="4000"/>
              <a:t>開発方法として大きく２つの方法がある</a:t>
            </a:r>
            <a:endParaRPr/>
          </a:p>
        </p:txBody>
      </p:sp>
      <p:sp>
        <p:nvSpPr>
          <p:cNvPr id="6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PhoneGap Build</a:t>
            </a:r>
            <a:r>
              <a:rPr lang="en-US"/>
              <a:t>を使う方法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複数のデバイスでビルドするためのコマンドラインベースでの開発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複数のデバイス向けのアプリケーションを開発するためには、デバイスごとのビルド環境を用意する必要がある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例）</a:t>
            </a:r>
            <a:r>
              <a:rPr lang="en-US"/>
              <a:t>Sample</a:t>
            </a:r>
            <a:r>
              <a:rPr lang="en-US"/>
              <a:t>プロジェクトにカメラプラグインを追加する場合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&gt;cd sample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&gt; phonegap local plugin add https://git-wip-us.apache.org/repos/asf/cordova-plugin-camera.git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PhoneGap SDK</a:t>
            </a:r>
            <a:r>
              <a:rPr lang="en-US"/>
              <a:t>を使う方法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アドビシステムズ社が提供しているクラウドサービス</a:t>
            </a:r>
            <a:r>
              <a:rPr lang="en-US"/>
              <a:t>.</a:t>
            </a:r>
            <a:r>
              <a:rPr lang="en-US"/>
              <a:t>。ビルド環境はローカルに準備する必要がない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有償・無償の２種類のサービスがあるが、どちらのサービスにせよ月間ビルド数の上限がある事がデメリット</a:t>
            </a:r>
            <a:endParaRPr/>
          </a:p>
          <a:p>
            <a:pPr>
              <a:buSzPct val="25000"/>
              <a:buFont typeface="StarSymbol"/>
              <a:buChar char=""/>
            </a:pP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Dreamweaver CC</a:t>
            </a:r>
            <a:r>
              <a:rPr lang="en-US"/>
              <a:t>を利用しているデザイナー等には、</a:t>
            </a:r>
            <a:endParaRPr/>
          </a:p>
          <a:p>
            <a:pPr>
              <a:buSzPct val="25000"/>
              <a:buFont typeface="StarSymbol"/>
              <a:buChar char=""/>
            </a:pPr>
            <a:r>
              <a:rPr lang="en-US"/>
              <a:t>アドビ製品の為、連携機能が容易されている。試すのは楽というメリットはある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