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0" r:id="rId5"/>
    <p:sldId id="281" r:id="rId6"/>
    <p:sldId id="282" r:id="rId7"/>
    <p:sldId id="289" r:id="rId8"/>
    <p:sldId id="290" r:id="rId9"/>
    <p:sldId id="291" r:id="rId10"/>
    <p:sldId id="292" r:id="rId11"/>
    <p:sldId id="283" r:id="rId12"/>
    <p:sldId id="293" r:id="rId13"/>
    <p:sldId id="294" r:id="rId14"/>
    <p:sldId id="284" r:id="rId15"/>
    <p:sldId id="295" r:id="rId16"/>
    <p:sldId id="296" r:id="rId17"/>
    <p:sldId id="285" r:id="rId18"/>
    <p:sldId id="286" r:id="rId19"/>
    <p:sldId id="259" r:id="rId20"/>
    <p:sldId id="260" r:id="rId21"/>
    <p:sldId id="261" r:id="rId22"/>
    <p:sldId id="262" r:id="rId23"/>
    <p:sldId id="263" r:id="rId24"/>
    <p:sldId id="264" r:id="rId25"/>
    <p:sldId id="265" r:id="rId26"/>
    <p:sldId id="266" r:id="rId27"/>
    <p:sldId id="267" r:id="rId28"/>
    <p:sldId id="268" r:id="rId29"/>
    <p:sldId id="272" r:id="rId30"/>
    <p:sldId id="269" r:id="rId31"/>
    <p:sldId id="270" r:id="rId32"/>
    <p:sldId id="273" r:id="rId33"/>
    <p:sldId id="274" r:id="rId34"/>
    <p:sldId id="275" r:id="rId35"/>
    <p:sldId id="276" r:id="rId36"/>
    <p:sldId id="277" r:id="rId37"/>
    <p:sldId id="278" r:id="rId38"/>
    <p:sldId id="279" r:id="rId39"/>
    <p:sldId id="287" r:id="rId40"/>
    <p:sldId id="288" r:id="rId4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32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2013/6/11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今月の技術トピックス</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株式会社フォアフロンティア</a:t>
            </a:r>
            <a:endParaRPr kumimoji="1" lang="en-US" altLang="ja-JP" dirty="0" smtClean="0"/>
          </a:p>
          <a:p>
            <a:r>
              <a:rPr lang="en-US" altLang="ja-JP" dirty="0" smtClean="0"/>
              <a:t>2013/06</a:t>
            </a:r>
            <a:r>
              <a:rPr lang="ja-JP" altLang="en-US" dirty="0" smtClean="0"/>
              <a:t>　帰社日</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a:t>
            </a:r>
            <a:r>
              <a:rPr kumimoji="1" lang="ja-JP" altLang="en-US" dirty="0" smtClean="0"/>
              <a:t>つまらない作業</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毎</a:t>
            </a:r>
            <a:r>
              <a:rPr lang="ja-JP" altLang="en-US" dirty="0" smtClean="0"/>
              <a:t>回、雑用みたいな仕事が回ってくるのは何故だかわかりますか？</a:t>
            </a:r>
            <a:endParaRPr lang="en-US" altLang="ja-JP" dirty="0" smtClean="0"/>
          </a:p>
          <a:p>
            <a:r>
              <a:rPr lang="ja-JP" altLang="en-US" dirty="0" smtClean="0"/>
              <a:t>ほとんどの人</a:t>
            </a:r>
            <a:r>
              <a:rPr lang="ja-JP" altLang="en-US" dirty="0" smtClean="0"/>
              <a:t>が環境が悪いと勘違い</a:t>
            </a:r>
            <a:endParaRPr lang="en-US" altLang="ja-JP" dirty="0" smtClean="0"/>
          </a:p>
          <a:p>
            <a:r>
              <a:rPr kumimoji="1" lang="ja-JP" altLang="en-US" dirty="0" smtClean="0"/>
              <a:t>自分</a:t>
            </a:r>
            <a:r>
              <a:rPr kumimoji="1" lang="ja-JP" altLang="en-US" dirty="0" smtClean="0"/>
              <a:t>が悪いんですけど知ってましたか？</a:t>
            </a:r>
            <a:endParaRPr kumimoji="1" lang="en-US" altLang="ja-JP"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a:t>
            </a:r>
            <a:r>
              <a:rPr kumimoji="1" lang="ja-JP" altLang="en-US" dirty="0" smtClean="0"/>
              <a:t>つまらない作業</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dirty="0" smtClean="0"/>
              <a:t>【</a:t>
            </a:r>
            <a:r>
              <a:rPr lang="ja-JP" altLang="en-US" dirty="0" smtClean="0"/>
              <a:t>成長する人</a:t>
            </a:r>
            <a:r>
              <a:rPr lang="en-US" altLang="ja-JP" dirty="0" smtClean="0"/>
              <a:t>】</a:t>
            </a:r>
            <a:endParaRPr kumimoji="1" lang="en-US" altLang="ja-JP" dirty="0" smtClean="0"/>
          </a:p>
          <a:p>
            <a:r>
              <a:rPr lang="ja-JP" altLang="en-US" dirty="0" smtClean="0"/>
              <a:t>何故、自分はこの作業なのかを分析す</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スキルがつきそうな仕事をしている人との差を考え、自分の弱点を改善する</a:t>
            </a:r>
            <a:endParaRPr lang="en-US" altLang="ja-JP" b="1" dirty="0" smtClean="0">
              <a:solidFill>
                <a:srgbClr val="FF0000"/>
              </a:solidFill>
            </a:endParaRPr>
          </a:p>
          <a:p>
            <a:r>
              <a:rPr kumimoji="1" lang="ja-JP" altLang="en-US" dirty="0" smtClean="0"/>
              <a:t>やりたい作業をやっている人より優れている点を作り出</a:t>
            </a:r>
            <a:r>
              <a:rPr kumimoji="1" lang="ja-JP" altLang="en-US" dirty="0" smtClean="0"/>
              <a:t>す</a:t>
            </a:r>
            <a:endParaRPr kumimoji="1" lang="en-US" altLang="ja-JP" dirty="0" smtClean="0"/>
          </a:p>
          <a:p>
            <a:pPr>
              <a:buNone/>
            </a:pPr>
            <a:r>
              <a:rPr lang="ja-JP" altLang="en-US" dirty="0" smtClean="0"/>
              <a:t>→</a:t>
            </a:r>
            <a:r>
              <a:rPr lang="ja-JP" altLang="en-US" b="1" dirty="0" smtClean="0">
                <a:solidFill>
                  <a:srgbClr val="FF0000"/>
                </a:solidFill>
              </a:rPr>
              <a:t>自分の担当分だけでなく、全体を把握して違いを生み出そうとする</a:t>
            </a:r>
            <a:endParaRPr kumimoji="1" lang="en-US" altLang="ja-JP" b="1" dirty="0" smtClean="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a:t>
            </a:r>
            <a:r>
              <a:rPr kumimoji="1" lang="ja-JP" altLang="en-US" dirty="0" smtClean="0"/>
              <a:t>つまらない作業</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dirty="0" smtClean="0"/>
              <a:t>【</a:t>
            </a:r>
            <a:r>
              <a:rPr lang="ja-JP" altLang="en-US" dirty="0" smtClean="0"/>
              <a:t>成長しない人</a:t>
            </a:r>
            <a:r>
              <a:rPr lang="en-US" altLang="ja-JP" dirty="0" smtClean="0"/>
              <a:t>】</a:t>
            </a:r>
            <a:endParaRPr kumimoji="1" lang="en-US" altLang="ja-JP" dirty="0" smtClean="0"/>
          </a:p>
          <a:p>
            <a:r>
              <a:rPr lang="ja-JP" altLang="en-US" dirty="0" smtClean="0"/>
              <a:t>ただ、言われたことだけを実施する</a:t>
            </a:r>
            <a:endParaRPr lang="en-US" altLang="ja-JP" dirty="0" smtClean="0"/>
          </a:p>
          <a:p>
            <a:r>
              <a:rPr kumimoji="1" lang="ja-JP" altLang="en-US" dirty="0" smtClean="0"/>
              <a:t>「あーつまらない」と文句をいって、自分は改善しな</a:t>
            </a:r>
            <a:r>
              <a:rPr kumimoji="1" lang="ja-JP" altLang="en-US" dirty="0" smtClean="0"/>
              <a:t>い</a:t>
            </a:r>
            <a:endParaRPr kumimoji="1" lang="en-US" altLang="ja-JP" dirty="0" smtClean="0"/>
          </a:p>
          <a:p>
            <a:pPr>
              <a:buNone/>
            </a:pPr>
            <a:r>
              <a:rPr lang="ja-JP" altLang="en-US" dirty="0" smtClean="0"/>
              <a:t>→何故駄目？</a:t>
            </a: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a:t>
            </a:r>
            <a:r>
              <a:rPr kumimoji="1" lang="ja-JP" altLang="en-US" dirty="0" smtClean="0"/>
              <a:t>つまらない作業</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dirty="0" smtClean="0"/>
              <a:t>【</a:t>
            </a:r>
            <a:r>
              <a:rPr lang="ja-JP" altLang="en-US" dirty="0" smtClean="0"/>
              <a:t>成長しない人</a:t>
            </a:r>
            <a:r>
              <a:rPr lang="en-US" altLang="ja-JP" dirty="0" smtClean="0"/>
              <a:t>】</a:t>
            </a:r>
            <a:endParaRPr kumimoji="1" lang="en-US" altLang="ja-JP" dirty="0" smtClean="0"/>
          </a:p>
          <a:p>
            <a:r>
              <a:rPr lang="ja-JP" altLang="en-US" dirty="0" smtClean="0"/>
              <a:t>ただ、言われたことだけを実施す</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しかも、指示以下のことしかできない指示待ち人間（数合わせ）</a:t>
            </a:r>
            <a:endParaRPr lang="en-US" altLang="ja-JP" b="1" dirty="0" smtClean="0">
              <a:solidFill>
                <a:srgbClr val="FF0000"/>
              </a:solidFill>
            </a:endParaRPr>
          </a:p>
          <a:p>
            <a:r>
              <a:rPr kumimoji="1" lang="ja-JP" altLang="en-US" dirty="0" smtClean="0"/>
              <a:t>「あーつまらない」と文句をいって、自分は改善しな</a:t>
            </a:r>
            <a:r>
              <a:rPr kumimoji="1" lang="ja-JP" altLang="en-US" dirty="0" smtClean="0"/>
              <a:t>い</a:t>
            </a:r>
            <a:endParaRPr kumimoji="1" lang="en-US" altLang="ja-JP" dirty="0" smtClean="0"/>
          </a:p>
          <a:p>
            <a:pPr>
              <a:buNone/>
            </a:pPr>
            <a:r>
              <a:rPr lang="ja-JP" altLang="en-US" dirty="0" smtClean="0"/>
              <a:t>→</a:t>
            </a:r>
            <a:r>
              <a:rPr lang="ja-JP" altLang="en-US" b="1" dirty="0" smtClean="0">
                <a:solidFill>
                  <a:srgbClr val="FF0000"/>
                </a:solidFill>
              </a:rPr>
              <a:t>能力をアピールしないで、実力があると息巻いている悲しい人間（口だけ・・・）</a:t>
            </a:r>
            <a:endParaRPr kumimoji="1" lang="ja-JP" altLang="en-US"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1-2-4. </a:t>
            </a:r>
            <a:r>
              <a:rPr kumimoji="1" lang="ja-JP" altLang="en-US" dirty="0" smtClean="0"/>
              <a:t>知らないことを聞いたとき</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これは成長スピードに大きく影響します</a:t>
            </a:r>
            <a:endParaRPr kumimoji="1" lang="en-US" altLang="ja-JP" dirty="0" smtClean="0"/>
          </a:p>
          <a:p>
            <a:r>
              <a:rPr lang="ja-JP" altLang="en-US" dirty="0" smtClean="0"/>
              <a:t>ほとん</a:t>
            </a:r>
            <a:r>
              <a:rPr lang="ja-JP" altLang="en-US" dirty="0" smtClean="0"/>
              <a:t>どの人がこのチャンスを無駄にしている</a:t>
            </a:r>
            <a:endParaRPr lang="en-US" altLang="ja-JP" dirty="0" smtClean="0"/>
          </a:p>
          <a:p>
            <a:r>
              <a:rPr kumimoji="1" lang="ja-JP" altLang="en-US" dirty="0" smtClean="0"/>
              <a:t>折</a:t>
            </a:r>
            <a:r>
              <a:rPr kumimoji="1" lang="ja-JP" altLang="en-US" dirty="0" smtClean="0"/>
              <a:t>角、最新技術をできるチャンスをみすみす逃しているんですけど・・・</a:t>
            </a:r>
            <a:endParaRPr kumimoji="1" lang="en-US" altLang="ja-JP" dirty="0" smtClean="0"/>
          </a:p>
          <a:p>
            <a:endParaRPr kumimoji="1" lang="en-US" altLang="ja-JP"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1-2-4. </a:t>
            </a:r>
            <a:r>
              <a:rPr kumimoji="1" lang="ja-JP" altLang="en-US" dirty="0" smtClean="0"/>
              <a:t>知らないことを聞いたとき</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pPr>
              <a:buNone/>
            </a:pPr>
            <a:r>
              <a:rPr lang="en-US" altLang="ja-JP" dirty="0" smtClean="0"/>
              <a:t>【</a:t>
            </a:r>
            <a:r>
              <a:rPr lang="ja-JP" altLang="en-US" dirty="0" smtClean="0"/>
              <a:t>成長する人</a:t>
            </a:r>
            <a:r>
              <a:rPr lang="en-US" altLang="ja-JP" dirty="0" smtClean="0"/>
              <a:t>】</a:t>
            </a:r>
            <a:endParaRPr kumimoji="1" lang="en-US" altLang="ja-JP" dirty="0" smtClean="0"/>
          </a:p>
          <a:p>
            <a:r>
              <a:rPr lang="ja-JP" altLang="en-US" dirty="0" smtClean="0"/>
              <a:t>メモを残し、後で自分なりに調べ</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新しいことを聞いて頭で暗記できるわけ無いのでメモは必須。</a:t>
            </a:r>
            <a:endParaRPr lang="en-US" altLang="ja-JP" b="1" dirty="0" smtClean="0">
              <a:solidFill>
                <a:srgbClr val="FF0000"/>
              </a:solidFill>
            </a:endParaRPr>
          </a:p>
          <a:p>
            <a:pPr>
              <a:buNone/>
            </a:pPr>
            <a:r>
              <a:rPr lang="ja-JP" altLang="en-US" dirty="0" smtClean="0"/>
              <a:t>→</a:t>
            </a:r>
            <a:r>
              <a:rPr lang="ja-JP" altLang="en-US" b="1" dirty="0" smtClean="0">
                <a:solidFill>
                  <a:srgbClr val="FF0000"/>
                </a:solidFill>
              </a:rPr>
              <a:t>その後、すぐに調べないと一生調べない</a:t>
            </a:r>
            <a:endParaRPr lang="en-US" altLang="ja-JP" b="1" dirty="0" smtClean="0">
              <a:solidFill>
                <a:srgbClr val="FF0000"/>
              </a:solidFill>
            </a:endParaRPr>
          </a:p>
          <a:p>
            <a:r>
              <a:rPr lang="ja-JP" altLang="en-US" dirty="0" smtClean="0"/>
              <a:t>わからない点を執拗に質問してく</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自分で理解しようとしないと聞いているだけ無駄</a:t>
            </a:r>
            <a:endParaRPr lang="en-US" altLang="ja-JP" b="1" dirty="0" smtClean="0">
              <a:solidFill>
                <a:srgbClr val="FF0000"/>
              </a:solidFill>
            </a:endParaRPr>
          </a:p>
          <a:p>
            <a:r>
              <a:rPr kumimoji="1" lang="ja-JP" altLang="en-US" dirty="0" smtClean="0"/>
              <a:t>最終的に自分で知識を得るための方法を探ってく</a:t>
            </a:r>
            <a:r>
              <a:rPr kumimoji="1" lang="ja-JP" altLang="en-US" dirty="0" smtClean="0"/>
              <a:t>る</a:t>
            </a:r>
            <a:endParaRPr kumimoji="1" lang="en-US" altLang="ja-JP" dirty="0" smtClean="0"/>
          </a:p>
          <a:p>
            <a:pPr>
              <a:buNone/>
            </a:pPr>
            <a:r>
              <a:rPr lang="ja-JP" altLang="en-US" dirty="0" smtClean="0"/>
              <a:t>→</a:t>
            </a:r>
            <a:r>
              <a:rPr lang="ja-JP" altLang="en-US" b="1" dirty="0" smtClean="0">
                <a:solidFill>
                  <a:srgbClr val="FF0000"/>
                </a:solidFill>
              </a:rPr>
              <a:t>指示待ち人間には無い発想</a:t>
            </a:r>
            <a:endParaRPr lang="en-US" altLang="ja-JP" b="1" dirty="0" smtClean="0">
              <a:solidFill>
                <a:srgbClr val="FF0000"/>
              </a:solidFill>
            </a:endParaRPr>
          </a:p>
          <a:p>
            <a:pPr>
              <a:buNone/>
            </a:pPr>
            <a:r>
              <a:rPr kumimoji="1" lang="ja-JP" altLang="en-US" dirty="0" smtClean="0"/>
              <a:t>→</a:t>
            </a:r>
            <a:r>
              <a:rPr kumimoji="1" lang="ja-JP" altLang="en-US" b="1" dirty="0" smtClean="0">
                <a:solidFill>
                  <a:srgbClr val="FF0000"/>
                </a:solidFill>
              </a:rPr>
              <a:t>最終的に自力で調べられない</a:t>
            </a:r>
            <a:r>
              <a:rPr kumimoji="1" lang="en-US" altLang="ja-JP" b="1" dirty="0" smtClean="0">
                <a:solidFill>
                  <a:srgbClr val="FF0000"/>
                </a:solidFill>
              </a:rPr>
              <a:t>=</a:t>
            </a:r>
            <a:r>
              <a:rPr kumimoji="1" lang="ja-JP" altLang="en-US" b="1" dirty="0" smtClean="0">
                <a:solidFill>
                  <a:srgbClr val="FF0000"/>
                </a:solidFill>
              </a:rPr>
              <a:t>指示待ち人間</a:t>
            </a:r>
            <a:endParaRPr kumimoji="1" lang="en-US" altLang="ja-JP" b="1" dirty="0" smtClean="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1-2-4. </a:t>
            </a:r>
            <a:r>
              <a:rPr kumimoji="1" lang="ja-JP" altLang="en-US" dirty="0" smtClean="0"/>
              <a:t>知らないことを聞いたとき</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dirty="0" smtClean="0"/>
              <a:t>【</a:t>
            </a:r>
            <a:r>
              <a:rPr lang="ja-JP" altLang="en-US" dirty="0" smtClean="0"/>
              <a:t>成長しない人</a:t>
            </a:r>
            <a:r>
              <a:rPr lang="en-US" altLang="ja-JP" dirty="0" smtClean="0"/>
              <a:t>】</a:t>
            </a:r>
            <a:endParaRPr kumimoji="1" lang="en-US" altLang="ja-JP" dirty="0" smtClean="0"/>
          </a:p>
          <a:p>
            <a:r>
              <a:rPr lang="ja-JP" altLang="en-US" dirty="0" smtClean="0"/>
              <a:t>聞いただけ・・・（</a:t>
            </a:r>
            <a:r>
              <a:rPr lang="en-US" altLang="ja-JP" dirty="0" smtClean="0"/>
              <a:t>1</a:t>
            </a:r>
            <a:r>
              <a:rPr lang="ja-JP" altLang="en-US" dirty="0" smtClean="0"/>
              <a:t>ヶ月以内に忘れる</a:t>
            </a:r>
            <a:r>
              <a:rPr lang="ja-JP" altLang="en-US" dirty="0" smtClean="0"/>
              <a:t>）</a:t>
            </a:r>
            <a:endParaRPr lang="en-US" altLang="ja-JP" dirty="0" smtClean="0"/>
          </a:p>
          <a:p>
            <a:pPr>
              <a:buNone/>
            </a:pPr>
            <a:r>
              <a:rPr lang="ja-JP" altLang="en-US" dirty="0" smtClean="0"/>
              <a:t>→聞いている時間の無駄</a:t>
            </a:r>
            <a:endParaRPr lang="en-US" altLang="ja-JP" dirty="0" smtClean="0"/>
          </a:p>
          <a:p>
            <a:pPr>
              <a:buNone/>
            </a:pPr>
            <a:r>
              <a:rPr kumimoji="1" lang="ja-JP" altLang="en-US" dirty="0" smtClean="0"/>
              <a:t>→聞いているだけの人は現場でも</a:t>
            </a:r>
            <a:r>
              <a:rPr kumimoji="1" lang="ja-JP" altLang="en-US" b="1" dirty="0" smtClean="0">
                <a:solidFill>
                  <a:srgbClr val="FF0000"/>
                </a:solidFill>
              </a:rPr>
              <a:t>事前準備の概念が無い</a:t>
            </a:r>
            <a:endParaRPr kumimoji="1" lang="en-US" altLang="ja-JP" b="1" dirty="0" smtClean="0">
              <a:solidFill>
                <a:srgbClr val="FF0000"/>
              </a:solidFill>
            </a:endParaRPr>
          </a:p>
          <a:p>
            <a:pPr>
              <a:buNone/>
            </a:pPr>
            <a:r>
              <a:rPr lang="ja-JP" altLang="en-US" dirty="0" smtClean="0"/>
              <a:t>→忙しくなってきてから時間が無いからと調べない</a:t>
            </a:r>
            <a:r>
              <a:rPr lang="ja-JP" altLang="en-US" b="1" dirty="0" smtClean="0">
                <a:solidFill>
                  <a:srgbClr val="FF0000"/>
                </a:solidFill>
              </a:rPr>
              <a:t>イタイ人</a:t>
            </a:r>
            <a:endParaRPr lang="en-US" altLang="ja-JP" b="1" dirty="0" smtClean="0">
              <a:solidFill>
                <a:srgbClr val="FF0000"/>
              </a:solidFill>
            </a:endParaRPr>
          </a:p>
          <a:p>
            <a:pPr>
              <a:buNone/>
            </a:pPr>
            <a:r>
              <a:rPr lang="ja-JP" altLang="en-US" dirty="0" smtClean="0"/>
              <a:t>→このタイプはスケジュールが守れない</a:t>
            </a:r>
            <a:endParaRPr kumimoji="1" lang="ja-JP" altLang="en-US"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1-3-1. JBoss</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では、先月説明した話をしましょう！！</a:t>
            </a:r>
            <a:endParaRPr kumimoji="1" lang="en-US" altLang="ja-JP" dirty="0" smtClean="0"/>
          </a:p>
          <a:p>
            <a:r>
              <a:rPr lang="ja-JP" altLang="en-US" dirty="0" smtClean="0"/>
              <a:t>無料版は名称が変わりましたよね</a:t>
            </a:r>
            <a:r>
              <a:rPr lang="ja-JP" altLang="en-US" dirty="0" smtClean="0"/>
              <a:t>？</a:t>
            </a:r>
            <a:endParaRPr lang="en-US" altLang="ja-JP" dirty="0" smtClean="0"/>
          </a:p>
          <a:p>
            <a:pPr>
              <a:buNone/>
            </a:pPr>
            <a:r>
              <a:rPr kumimoji="1" lang="ja-JP" altLang="en-US" dirty="0" smtClean="0"/>
              <a:t>→もちろん、</a:t>
            </a:r>
            <a:r>
              <a:rPr kumimoji="1" lang="en-US" altLang="ja-JP" dirty="0" smtClean="0"/>
              <a:t>Java</a:t>
            </a:r>
            <a:r>
              <a:rPr kumimoji="1" lang="ja-JP" altLang="en-US" dirty="0" smtClean="0"/>
              <a:t>技術者が気になる無いようですよね</a:t>
            </a:r>
            <a:endParaRPr kumimoji="1" lang="en-US" altLang="ja-JP" dirty="0" smtClean="0"/>
          </a:p>
          <a:p>
            <a:pPr>
              <a:buNone/>
            </a:pPr>
            <a:r>
              <a:rPr kumimoji="1" lang="ja-JP" altLang="en-US" dirty="0" smtClean="0"/>
              <a:t>→聞いているだけだと出てこないでしょう</a:t>
            </a:r>
            <a:endParaRPr kumimoji="1" lang="en-US" altLang="ja-JP" dirty="0" smtClean="0"/>
          </a:p>
          <a:p>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 JBoss</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無料版は名称が変わりましたよね？</a:t>
            </a:r>
            <a:endParaRPr kumimoji="1" lang="en-US" altLang="ja-JP" dirty="0" smtClean="0"/>
          </a:p>
          <a:p>
            <a:r>
              <a:rPr lang="ja-JP" altLang="en-US" dirty="0" smtClean="0"/>
              <a:t>そうです。「</a:t>
            </a:r>
            <a:r>
              <a:rPr lang="en-US" altLang="ja-JP" dirty="0" smtClean="0"/>
              <a:t>WildFly</a:t>
            </a:r>
            <a:r>
              <a:rPr lang="ja-JP" altLang="en-US" dirty="0" smtClean="0"/>
              <a:t>」です</a:t>
            </a:r>
            <a:endParaRPr lang="en-US" altLang="ja-JP" dirty="0" smtClean="0"/>
          </a:p>
          <a:p>
            <a:pPr>
              <a:buNone/>
            </a:pPr>
            <a:r>
              <a:rPr lang="ja-JP" altLang="en-US" dirty="0" smtClean="0"/>
              <a:t>→名称が変わったのにバージョンは引継ぎ・・、何故か「</a:t>
            </a:r>
            <a:r>
              <a:rPr lang="en-US" altLang="ja-JP" dirty="0" smtClean="0"/>
              <a:t>WildFly 8</a:t>
            </a:r>
            <a:r>
              <a:rPr lang="ja-JP" altLang="en-US" dirty="0" smtClean="0"/>
              <a:t>」が最初です・・・</a:t>
            </a:r>
            <a:endParaRPr lang="en-US" altLang="ja-JP" dirty="0" smtClean="0"/>
          </a:p>
          <a:p>
            <a:r>
              <a:rPr lang="en-US" altLang="ja-JP" dirty="0" smtClean="0"/>
              <a:t>JavaEE7</a:t>
            </a:r>
            <a:r>
              <a:rPr lang="ja-JP" altLang="en-US" dirty="0" smtClean="0"/>
              <a:t>が実装されているようです。</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-1-1.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pPr>
              <a:buNone/>
            </a:pPr>
            <a:r>
              <a:rPr lang="en-US" altLang="ja-JP" dirty="0" smtClean="0"/>
              <a:t>【</a:t>
            </a:r>
            <a:r>
              <a:rPr lang="ja-JP" altLang="en-US" dirty="0" smtClean="0"/>
              <a:t>概要</a:t>
            </a:r>
            <a:r>
              <a:rPr lang="en-US" altLang="ja-JP" dirty="0" smtClean="0"/>
              <a:t>】</a:t>
            </a:r>
            <a:endParaRPr kumimoji="1" lang="en-US" altLang="ja-JP" dirty="0" smtClean="0"/>
          </a:p>
          <a:p>
            <a:r>
              <a:rPr lang="en-US" altLang="ja-JP" dirty="0" smtClean="0"/>
              <a:t>HTTP</a:t>
            </a:r>
            <a:r>
              <a:rPr lang="ja-JP" altLang="en-US" dirty="0" smtClean="0"/>
              <a:t>とはブラウザ等で</a:t>
            </a:r>
            <a:r>
              <a:rPr lang="en-US" altLang="ja-JP" dirty="0" smtClean="0"/>
              <a:t>Web</a:t>
            </a:r>
            <a:r>
              <a:rPr lang="ja-JP" altLang="en-US" dirty="0" smtClean="0"/>
              <a:t>サイトを閲覧する際に送受信に使用している通信プロトコル</a:t>
            </a:r>
            <a:endParaRPr lang="en-US" altLang="ja-JP" dirty="0" smtClean="0"/>
          </a:p>
          <a:p>
            <a:r>
              <a:rPr kumimoji="1" lang="ja-JP" altLang="en-US" dirty="0" smtClean="0"/>
              <a:t>通信している中身は以下の通り</a:t>
            </a:r>
            <a:endParaRPr kumimoji="1" lang="en-US" altLang="ja-JP" dirty="0" smtClean="0"/>
          </a:p>
          <a:p>
            <a:pPr marL="514350" indent="-514350">
              <a:buAutoNum type="arabicParenBoth"/>
            </a:pPr>
            <a:r>
              <a:rPr lang="ja-JP" altLang="en-US" dirty="0" smtClean="0"/>
              <a:t>状態（「リクエスト／レスポンス行」）、</a:t>
            </a:r>
            <a:r>
              <a:rPr lang="en-US" altLang="ja-JP" dirty="0" smtClean="0"/>
              <a:t>1</a:t>
            </a:r>
            <a:r>
              <a:rPr lang="ja-JP" altLang="en-US" dirty="0" smtClean="0"/>
              <a:t>行目</a:t>
            </a:r>
            <a:endParaRPr lang="en-US" altLang="ja-JP" dirty="0" smtClean="0"/>
          </a:p>
          <a:p>
            <a:pPr marL="514350" indent="-514350">
              <a:buAutoNum type="arabicParenBoth"/>
            </a:pPr>
            <a:r>
              <a:rPr lang="ja-JP" altLang="en-US" dirty="0" smtClean="0"/>
              <a:t>ヘッダー行</a:t>
            </a:r>
            <a:endParaRPr lang="en-US" altLang="ja-JP" dirty="0" smtClean="0"/>
          </a:p>
          <a:p>
            <a:pPr marL="514350" indent="-514350">
              <a:buAutoNum type="arabicParenBoth"/>
            </a:pPr>
            <a:r>
              <a:rPr lang="ja-JP" altLang="en-US" dirty="0" smtClean="0"/>
              <a:t>ボディ部</a:t>
            </a:r>
            <a:endParaRPr lang="en-US" altLang="ja-JP" dirty="0" smtClean="0"/>
          </a:p>
          <a:p>
            <a:r>
              <a:rPr lang="ja-JP" altLang="en-US" dirty="0" smtClean="0"/>
              <a:t>では質問、</a:t>
            </a:r>
            <a:r>
              <a:rPr lang="en-US" altLang="ja-JP" dirty="0" smtClean="0"/>
              <a:t>HTTP</a:t>
            </a:r>
            <a:r>
              <a:rPr lang="ja-JP" altLang="en-US" dirty="0" smtClean="0"/>
              <a:t>（アプリケーション層）で使用しているトランスポート層は何？</a:t>
            </a:r>
            <a:endParaRPr lang="en-US" altLang="ja-JP" dirty="0" smtClean="0"/>
          </a:p>
          <a:p>
            <a:pPr>
              <a:buNone/>
            </a:pPr>
            <a:r>
              <a:rPr kumimoji="1" lang="ja-JP" altLang="en-US" dirty="0" smtClean="0"/>
              <a:t>→以前の帰社日でやっているので</a:t>
            </a:r>
            <a:r>
              <a:rPr lang="ja-JP" altLang="en-US" dirty="0" smtClean="0"/>
              <a:t>大丈夫</a:t>
            </a:r>
            <a:r>
              <a:rPr kumimoji="1" lang="ja-JP" altLang="en-US" dirty="0" smtClean="0"/>
              <a:t>！！</a:t>
            </a:r>
            <a:endParaRPr kumimoji="1"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kumimoji="1" lang="ja-JP" altLang="en-US" dirty="0" smtClean="0"/>
              <a:t>今月の技術トピックス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今月のトピックスは以下の通り</a:t>
            </a:r>
            <a:endParaRPr lang="en-US" altLang="ja-JP" dirty="0" smtClean="0"/>
          </a:p>
          <a:p>
            <a:pPr marL="514350" indent="-514350">
              <a:buAutoNum type="arabicParenBoth"/>
            </a:pPr>
            <a:r>
              <a:rPr lang="ja-JP" altLang="en-US" dirty="0" smtClean="0"/>
              <a:t>先月のおさらい</a:t>
            </a:r>
            <a:endParaRPr lang="en-US" altLang="ja-JP" dirty="0" smtClean="0"/>
          </a:p>
          <a:p>
            <a:pPr marL="514350" indent="-514350">
              <a:buAutoNum type="arabicParenBoth"/>
            </a:pPr>
            <a:r>
              <a:rPr lang="en-US" altLang="ja-JP" dirty="0" smtClean="0"/>
              <a:t>HTTP</a:t>
            </a:r>
            <a:r>
              <a:rPr lang="ja-JP" altLang="en-US" dirty="0" smtClean="0"/>
              <a:t>概要</a:t>
            </a:r>
            <a:endParaRPr lang="en-US" altLang="ja-JP" dirty="0" smtClean="0"/>
          </a:p>
          <a:p>
            <a:pPr marL="514350" indent="-514350">
              <a:buAutoNum type="arabicParenBoth"/>
            </a:pPr>
            <a:r>
              <a:rPr lang="ja-JP" altLang="en-US" dirty="0" smtClean="0"/>
              <a:t>パスワードについて</a:t>
            </a:r>
            <a:endParaRPr lang="en-US" altLang="ja-JP" dirty="0" smtClean="0"/>
          </a:p>
          <a:p>
            <a:pPr marL="514350" indent="-514350">
              <a:buAutoNum type="arabicParenBoth"/>
            </a:pPr>
            <a:r>
              <a:rPr lang="ja-JP" altLang="en-US" dirty="0" smtClean="0"/>
              <a:t>リリース関連</a:t>
            </a:r>
            <a:endParaRPr kumimoji="1" lang="en-US" altLang="ja-JP"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2-1-2</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そう、「</a:t>
            </a:r>
            <a:r>
              <a:rPr kumimoji="1" lang="en-US" altLang="ja-JP" dirty="0" smtClean="0"/>
              <a:t>TCP</a:t>
            </a:r>
            <a:r>
              <a:rPr kumimoji="1" lang="ja-JP" altLang="en-US" dirty="0" smtClean="0"/>
              <a:t>」ですね！</a:t>
            </a:r>
            <a:endParaRPr kumimoji="1" lang="en-US" altLang="ja-JP" dirty="0" smtClean="0"/>
          </a:p>
          <a:p>
            <a:r>
              <a:rPr lang="ja-JP" altLang="en-US" dirty="0" smtClean="0"/>
              <a:t>さすがにわかりますよね。わからない人は結構レベル低いので注意が必要・・・</a:t>
            </a:r>
            <a:endParaRPr lang="en-US" altLang="ja-JP" dirty="0" smtClean="0"/>
          </a:p>
          <a:p>
            <a:r>
              <a:rPr kumimoji="1" lang="ja-JP" altLang="en-US" dirty="0" smtClean="0"/>
              <a:t>では、「</a:t>
            </a:r>
            <a:r>
              <a:rPr kumimoji="1" lang="en-US" altLang="ja-JP" dirty="0" smtClean="0"/>
              <a:t>TCP</a:t>
            </a:r>
            <a:r>
              <a:rPr kumimoji="1" lang="ja-JP" altLang="en-US" dirty="0" smtClean="0"/>
              <a:t>」の他に有名な「</a:t>
            </a:r>
            <a:r>
              <a:rPr kumimoji="1" lang="en-US" altLang="ja-JP" dirty="0" smtClean="0"/>
              <a:t>UDP</a:t>
            </a:r>
            <a:r>
              <a:rPr kumimoji="1" lang="ja-JP" altLang="en-US" dirty="0" smtClean="0"/>
              <a:t>」がありますが「</a:t>
            </a:r>
            <a:r>
              <a:rPr kumimoji="1" lang="en-US" altLang="ja-JP" dirty="0" smtClean="0"/>
              <a:t>TCP</a:t>
            </a:r>
            <a:r>
              <a:rPr kumimoji="1" lang="ja-JP" altLang="en-US" dirty="0" smtClean="0"/>
              <a:t>」と「</a:t>
            </a:r>
            <a:r>
              <a:rPr kumimoji="1" lang="en-US" altLang="ja-JP" dirty="0" smtClean="0"/>
              <a:t>UDP</a:t>
            </a:r>
            <a:r>
              <a:rPr kumimoji="1" lang="ja-JP" altLang="en-US" dirty="0" smtClean="0"/>
              <a:t>」の違いは？</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2-1-3</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en-US" altLang="ja-JP" dirty="0" smtClean="0"/>
              <a:t>HTTP</a:t>
            </a:r>
            <a:r>
              <a:rPr lang="ja-JP" altLang="en-US" dirty="0" smtClean="0"/>
              <a:t>で通信されるデータはパケット型と呼ばれる通信方式であり、そのパケットが正しく到達する保障がありません。</a:t>
            </a:r>
            <a:endParaRPr lang="en-US" altLang="ja-JP" dirty="0" smtClean="0"/>
          </a:p>
          <a:p>
            <a:r>
              <a:rPr kumimoji="1" lang="en-US" altLang="ja-JP" dirty="0" smtClean="0"/>
              <a:t>TCP</a:t>
            </a:r>
            <a:r>
              <a:rPr kumimoji="1" lang="ja-JP" altLang="en-US" dirty="0" smtClean="0"/>
              <a:t>は正しく到達する保障をする役割を持っています</a:t>
            </a:r>
            <a:endParaRPr kumimoji="1" lang="en-US" altLang="ja-JP" dirty="0" smtClean="0"/>
          </a:p>
          <a:p>
            <a:pPr>
              <a:buNone/>
            </a:pPr>
            <a:r>
              <a:rPr lang="ja-JP" altLang="en-US" dirty="0" smtClean="0"/>
              <a:t>→トレードオフとしてチェックする時間分遅い</a:t>
            </a:r>
            <a:endParaRPr kumimoji="1" lang="en-US" altLang="ja-JP" dirty="0" smtClean="0"/>
          </a:p>
          <a:p>
            <a:r>
              <a:rPr lang="ja-JP" altLang="en-US" dirty="0" smtClean="0"/>
              <a:t>逆に</a:t>
            </a:r>
            <a:r>
              <a:rPr lang="en-US" altLang="ja-JP" dirty="0" smtClean="0"/>
              <a:t>UDP</a:t>
            </a:r>
            <a:r>
              <a:rPr lang="ja-JP" altLang="en-US" dirty="0" smtClean="0"/>
              <a:t>は保障が無い変わりに短時間で多くのパケット通信が可能</a:t>
            </a:r>
            <a:endParaRPr lang="en-US" altLang="ja-JP" dirty="0" smtClean="0"/>
          </a:p>
          <a:p>
            <a:pPr>
              <a:buNone/>
            </a:pPr>
            <a:r>
              <a:rPr kumimoji="1" lang="ja-JP" altLang="en-US" dirty="0" smtClean="0"/>
              <a:t>→ストリーミング配信などに使われる</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2-1-4</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状態（</a:t>
            </a:r>
            <a:r>
              <a:rPr lang="en-US" altLang="ja-JP" dirty="0" smtClean="0"/>
              <a:t>1</a:t>
            </a:r>
            <a:r>
              <a:rPr lang="ja-JP" altLang="en-US" dirty="0" smtClean="0"/>
              <a:t>行目）について確認していきましょう</a:t>
            </a:r>
            <a:endParaRPr lang="en-US" altLang="ja-JP" dirty="0" smtClean="0"/>
          </a:p>
          <a:p>
            <a:r>
              <a:rPr kumimoji="1" lang="ja-JP" altLang="en-US" dirty="0" smtClean="0"/>
              <a:t>リクエストでは以下の内容</a:t>
            </a:r>
            <a:endParaRPr kumimoji="1" lang="en-US" altLang="ja-JP" dirty="0" smtClean="0"/>
          </a:p>
          <a:p>
            <a:r>
              <a:rPr lang="ja-JP" altLang="en-US" dirty="0" smtClean="0"/>
              <a:t>「メソッド」、「</a:t>
            </a:r>
            <a:r>
              <a:rPr lang="en-US" altLang="ja-JP" dirty="0" smtClean="0"/>
              <a:t>URI</a:t>
            </a:r>
            <a:r>
              <a:rPr lang="ja-JP" altLang="en-US" dirty="0" smtClean="0"/>
              <a:t>」、「プロトコル」</a:t>
            </a:r>
            <a:endParaRPr lang="en-US" altLang="ja-JP" dirty="0" smtClean="0"/>
          </a:p>
          <a:p>
            <a:r>
              <a:rPr kumimoji="1" lang="ja-JP" altLang="en-US" dirty="0" smtClean="0"/>
              <a:t>レスポンスでは以下の内容</a:t>
            </a:r>
            <a:endParaRPr kumimoji="1" lang="en-US" altLang="ja-JP" dirty="0" smtClean="0"/>
          </a:p>
          <a:p>
            <a:r>
              <a:rPr lang="ja-JP" altLang="en-US" dirty="0" smtClean="0"/>
              <a:t>「プロトコル」「ステータスコード」「メッセージ」</a:t>
            </a:r>
            <a:endParaRPr lang="en-US" altLang="ja-JP" dirty="0" smtClean="0"/>
          </a:p>
          <a:p>
            <a:r>
              <a:rPr lang="ja-JP" altLang="en-US" dirty="0" smtClean="0"/>
              <a:t>では、ここでいっている「メソッド」とは？</a:t>
            </a:r>
            <a:endParaRPr lang="en-US" altLang="ja-JP" dirty="0" smtClean="0"/>
          </a:p>
          <a:p>
            <a:r>
              <a:rPr kumimoji="1" lang="ja-JP" altLang="en-US" dirty="0" smtClean="0"/>
              <a:t>同じく</a:t>
            </a:r>
            <a:r>
              <a:rPr lang="ja-JP" altLang="en-US" dirty="0" smtClean="0"/>
              <a:t>「プロトコル」って何が指定してある？</a:t>
            </a:r>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2-1-5</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以下に例を示します</a:t>
            </a:r>
            <a:endParaRPr lang="en-US" altLang="ja-JP" dirty="0" smtClean="0"/>
          </a:p>
          <a:p>
            <a:pPr>
              <a:buNone/>
            </a:pPr>
            <a:r>
              <a:rPr lang="en-US" altLang="ja-JP" dirty="0" smtClean="0"/>
              <a:t>【</a:t>
            </a:r>
            <a:r>
              <a:rPr lang="ja-JP" altLang="en-US" dirty="0" smtClean="0"/>
              <a:t>リクエスト</a:t>
            </a:r>
            <a:r>
              <a:rPr lang="en-US" altLang="ja-JP" dirty="0" smtClean="0"/>
              <a:t>】</a:t>
            </a:r>
          </a:p>
          <a:p>
            <a:pPr>
              <a:buNone/>
            </a:pPr>
            <a:r>
              <a:rPr kumimoji="1" lang="en-US" altLang="ja-JP" dirty="0" smtClean="0"/>
              <a:t>GET /hyuga.html HTTP/1.1</a:t>
            </a:r>
          </a:p>
          <a:p>
            <a:pPr>
              <a:buNone/>
            </a:pPr>
            <a:r>
              <a:rPr lang="en-US" altLang="ja-JP" dirty="0" smtClean="0"/>
              <a:t>【</a:t>
            </a:r>
            <a:r>
              <a:rPr lang="ja-JP" altLang="en-US" dirty="0" smtClean="0"/>
              <a:t>レスポンス</a:t>
            </a:r>
            <a:r>
              <a:rPr lang="en-US" altLang="ja-JP" dirty="0" smtClean="0"/>
              <a:t>】</a:t>
            </a:r>
          </a:p>
          <a:p>
            <a:pPr>
              <a:buNone/>
            </a:pPr>
            <a:r>
              <a:rPr kumimoji="1" lang="en-US" altLang="ja-JP" dirty="0" smtClean="0"/>
              <a:t>HTTP/1.1 200 OK</a:t>
            </a:r>
          </a:p>
          <a:p>
            <a:r>
              <a:rPr lang="ja-JP" altLang="en-US" dirty="0" smtClean="0"/>
              <a:t>ではメソッド（例では</a:t>
            </a:r>
            <a:r>
              <a:rPr lang="en-US" altLang="ja-JP" dirty="0" smtClean="0"/>
              <a:t>GET</a:t>
            </a:r>
            <a:r>
              <a:rPr lang="ja-JP" altLang="en-US" dirty="0" smtClean="0"/>
              <a:t>）を</a:t>
            </a:r>
            <a:r>
              <a:rPr lang="en-US" altLang="ja-JP" dirty="0" smtClean="0"/>
              <a:t>JavaEE</a:t>
            </a:r>
            <a:r>
              <a:rPr lang="ja-JP" altLang="en-US" dirty="0" smtClean="0"/>
              <a:t>で実装するに当たり、</a:t>
            </a:r>
            <a:r>
              <a:rPr lang="en-US" altLang="ja-JP" dirty="0" smtClean="0"/>
              <a:t>HTTPServlet</a:t>
            </a:r>
            <a:r>
              <a:rPr lang="ja-JP" altLang="en-US" dirty="0" smtClean="0"/>
              <a:t>クラスではどうする？</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2-2-1</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もちろん、「</a:t>
            </a:r>
            <a:r>
              <a:rPr kumimoji="1" lang="en-US" altLang="ja-JP" dirty="0" smtClean="0"/>
              <a:t>doGet</a:t>
            </a:r>
            <a:r>
              <a:rPr kumimoji="1" lang="ja-JP" altLang="en-US" dirty="0" smtClean="0"/>
              <a:t>」メソッドです</a:t>
            </a:r>
            <a:endParaRPr kumimoji="1" lang="en-US" altLang="ja-JP" dirty="0" smtClean="0"/>
          </a:p>
          <a:p>
            <a:r>
              <a:rPr lang="ja-JP" altLang="en-US" dirty="0" smtClean="0"/>
              <a:t>他にも「</a:t>
            </a:r>
            <a:r>
              <a:rPr lang="en-US" altLang="ja-JP" dirty="0" smtClean="0"/>
              <a:t>doPost</a:t>
            </a:r>
            <a:r>
              <a:rPr lang="ja-JP" altLang="en-US" dirty="0" smtClean="0"/>
              <a:t>」、「</a:t>
            </a:r>
            <a:r>
              <a:rPr lang="en-US" altLang="ja-JP" dirty="0" smtClean="0"/>
              <a:t>doHead</a:t>
            </a:r>
            <a:r>
              <a:rPr lang="ja-JP" altLang="en-US" dirty="0" smtClean="0"/>
              <a:t>」など</a:t>
            </a:r>
            <a:endParaRPr lang="en-US" altLang="ja-JP" dirty="0" smtClean="0"/>
          </a:p>
          <a:p>
            <a:pPr>
              <a:buNone/>
            </a:pPr>
            <a:r>
              <a:rPr lang="ja-JP" altLang="en-US" dirty="0" smtClean="0"/>
              <a:t>→メソッド「</a:t>
            </a:r>
            <a:r>
              <a:rPr lang="en-US" altLang="ja-JP" dirty="0" smtClean="0"/>
              <a:t>POST</a:t>
            </a:r>
            <a:r>
              <a:rPr lang="ja-JP" altLang="en-US" dirty="0" smtClean="0"/>
              <a:t>」、「</a:t>
            </a:r>
            <a:r>
              <a:rPr lang="en-US" altLang="ja-JP" dirty="0" smtClean="0"/>
              <a:t>HEAD</a:t>
            </a:r>
            <a:r>
              <a:rPr lang="ja-JP" altLang="en-US" dirty="0" smtClean="0"/>
              <a:t>」などに対応</a:t>
            </a:r>
            <a:endParaRPr lang="en-US" altLang="ja-JP" dirty="0" smtClean="0"/>
          </a:p>
          <a:p>
            <a:r>
              <a:rPr lang="ja-JP" altLang="en-US" dirty="0" smtClean="0"/>
              <a:t>このことから、</a:t>
            </a:r>
            <a:r>
              <a:rPr lang="en-US" altLang="ja-JP" dirty="0" smtClean="0"/>
              <a:t>HTTP</a:t>
            </a:r>
            <a:r>
              <a:rPr lang="ja-JP" altLang="en-US" dirty="0" smtClean="0"/>
              <a:t>を理解していないと</a:t>
            </a:r>
            <a:r>
              <a:rPr lang="en-US" altLang="ja-JP" dirty="0" smtClean="0"/>
              <a:t>JavaEE</a:t>
            </a:r>
            <a:r>
              <a:rPr lang="ja-JP" altLang="en-US" dirty="0" smtClean="0"/>
              <a:t>が理解できないことがわかりますね！</a:t>
            </a:r>
            <a:endParaRPr kumimoji="1" lang="en-US" altLang="ja-JP" dirty="0" smtClean="0"/>
          </a:p>
          <a:p>
            <a:r>
              <a:rPr lang="ja-JP" altLang="en-US" dirty="0" smtClean="0"/>
              <a:t>では、「</a:t>
            </a:r>
            <a:r>
              <a:rPr lang="en-US" altLang="ja-JP" dirty="0" smtClean="0"/>
              <a:t>POST</a:t>
            </a:r>
            <a:r>
              <a:rPr lang="ja-JP" altLang="en-US" dirty="0" smtClean="0"/>
              <a:t>」と「</a:t>
            </a:r>
            <a:r>
              <a:rPr lang="en-US" altLang="ja-JP" dirty="0" smtClean="0"/>
              <a:t>GET</a:t>
            </a:r>
            <a:r>
              <a:rPr lang="ja-JP" altLang="en-US" dirty="0" smtClean="0"/>
              <a:t>」の違いは？</a:t>
            </a:r>
            <a:endParaRPr lang="en-US" altLang="ja-JP" dirty="0" smtClean="0"/>
          </a:p>
          <a:p>
            <a:pPr>
              <a:buNone/>
            </a:pPr>
            <a:r>
              <a:rPr kumimoji="1" lang="ja-JP" altLang="en-US" dirty="0" smtClean="0"/>
              <a:t>→電文で異なる部分を教えてください</a:t>
            </a:r>
            <a:endParaRPr kumimoji="1" lang="en-US" altLang="ja-JP" dirty="0" smtClean="0"/>
          </a:p>
          <a:p>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2-2-2</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dirty="0" smtClean="0"/>
              <a:t>【GET】</a:t>
            </a:r>
            <a:endParaRPr kumimoji="1" lang="en-US" altLang="ja-JP" dirty="0" smtClean="0"/>
          </a:p>
          <a:p>
            <a:r>
              <a:rPr kumimoji="1" lang="en-US" altLang="ja-JP" dirty="0" smtClean="0"/>
              <a:t>GET</a:t>
            </a:r>
            <a:r>
              <a:rPr kumimoji="1" lang="ja-JP" altLang="en-US" dirty="0" smtClean="0"/>
              <a:t>の場合、入力パラメータが</a:t>
            </a:r>
            <a:r>
              <a:rPr kumimoji="1" lang="en-US" altLang="ja-JP" dirty="0" smtClean="0"/>
              <a:t>1</a:t>
            </a:r>
            <a:r>
              <a:rPr kumimoji="1" lang="ja-JP" altLang="en-US" dirty="0" smtClean="0"/>
              <a:t>行目の</a:t>
            </a:r>
            <a:r>
              <a:rPr kumimoji="1" lang="en-US" altLang="ja-JP" dirty="0" smtClean="0"/>
              <a:t>URI</a:t>
            </a:r>
            <a:r>
              <a:rPr kumimoji="1" lang="ja-JP" altLang="en-US" dirty="0" smtClean="0"/>
              <a:t>に含まれる</a:t>
            </a:r>
            <a:endParaRPr kumimoji="1" lang="en-US" altLang="ja-JP" dirty="0" smtClean="0"/>
          </a:p>
          <a:p>
            <a:pPr>
              <a:buNone/>
            </a:pPr>
            <a:r>
              <a:rPr kumimoji="1" lang="en-US" altLang="ja-JP" dirty="0" smtClean="0"/>
              <a:t>【POST】</a:t>
            </a:r>
          </a:p>
          <a:p>
            <a:r>
              <a:rPr lang="en-US" altLang="ja-JP" dirty="0" smtClean="0"/>
              <a:t>GET</a:t>
            </a:r>
            <a:r>
              <a:rPr lang="ja-JP" altLang="en-US" dirty="0" smtClean="0"/>
              <a:t>とは異なり、入力パラメータがボディー部に含まれている</a:t>
            </a:r>
            <a:endParaRPr lang="en-US" altLang="ja-JP" dirty="0" smtClean="0"/>
          </a:p>
          <a:p>
            <a:r>
              <a:rPr lang="ja-JP" altLang="en-US" dirty="0" smtClean="0"/>
              <a:t>では、</a:t>
            </a:r>
            <a:r>
              <a:rPr lang="en-US" altLang="ja-JP" dirty="0" smtClean="0"/>
              <a:t>GET</a:t>
            </a:r>
            <a:r>
              <a:rPr lang="ja-JP" altLang="en-US" dirty="0" smtClean="0"/>
              <a:t>を使用した場合のデメリットを教えてください</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2-3-1</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GET</a:t>
            </a:r>
            <a:r>
              <a:rPr kumimoji="1" lang="ja-JP" altLang="en-US" dirty="0" smtClean="0"/>
              <a:t>を使用すると入力したパラメータが</a:t>
            </a:r>
            <a:r>
              <a:rPr kumimoji="1" lang="en-US" altLang="ja-JP" dirty="0" smtClean="0"/>
              <a:t>URI</a:t>
            </a:r>
            <a:r>
              <a:rPr kumimoji="1" lang="ja-JP" altLang="en-US" dirty="0" smtClean="0"/>
              <a:t>に含まれるため、以下の問題が発生する</a:t>
            </a:r>
            <a:endParaRPr kumimoji="1" lang="en-US" altLang="ja-JP" dirty="0" smtClean="0"/>
          </a:p>
          <a:p>
            <a:pPr marL="514350" indent="-514350">
              <a:buAutoNum type="arabicParenBoth"/>
            </a:pPr>
            <a:r>
              <a:rPr lang="en-US" altLang="ja-JP" dirty="0" smtClean="0"/>
              <a:t>Web</a:t>
            </a:r>
            <a:r>
              <a:rPr lang="ja-JP" altLang="en-US" dirty="0" smtClean="0"/>
              <a:t>サーバログにパラメータが残ってしまう</a:t>
            </a:r>
            <a:endParaRPr lang="en-US" altLang="ja-JP" dirty="0" smtClean="0"/>
          </a:p>
          <a:p>
            <a:pPr marL="514350" indent="-514350">
              <a:buAutoNum type="arabicParenBoth"/>
            </a:pPr>
            <a:r>
              <a:rPr lang="ja-JP" altLang="en-US" dirty="0" smtClean="0"/>
              <a:t>リファラーにパラメータが残ってしまう</a:t>
            </a:r>
            <a:endParaRPr kumimoji="1" lang="en-US" altLang="ja-JP" dirty="0" smtClean="0"/>
          </a:p>
          <a:p>
            <a:r>
              <a:rPr lang="ja-JP" altLang="en-US" dirty="0" smtClean="0"/>
              <a:t>なぜリファラーにパラメータが残ってしまうと問題なの？</a:t>
            </a:r>
            <a:endParaRPr lang="en-US" altLang="ja-JP" dirty="0" smtClean="0"/>
          </a:p>
          <a:p>
            <a:r>
              <a:rPr kumimoji="1" lang="ja-JP" altLang="en-US" dirty="0" smtClean="0"/>
              <a:t>また、リファラーはどうやって</a:t>
            </a:r>
            <a:r>
              <a:rPr kumimoji="1" lang="en-US" altLang="ja-JP" dirty="0" smtClean="0"/>
              <a:t>Web</a:t>
            </a:r>
            <a:r>
              <a:rPr kumimoji="1" lang="ja-JP" altLang="en-US" dirty="0" smtClean="0"/>
              <a:t>サーバは取得することができているの？</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2-3-2</a:t>
            </a:r>
            <a:r>
              <a:rPr kumimoji="1" lang="en-US" altLang="ja-JP" dirty="0" smtClean="0"/>
              <a:t>.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例えば、サイト</a:t>
            </a:r>
            <a:r>
              <a:rPr lang="en-US" altLang="ja-JP" dirty="0" smtClean="0"/>
              <a:t>A</a:t>
            </a:r>
            <a:r>
              <a:rPr lang="ja-JP" altLang="en-US" dirty="0" smtClean="0"/>
              <a:t>にアクセスした際に重要な情報（パスワードなど）が</a:t>
            </a:r>
            <a:r>
              <a:rPr lang="en-US" altLang="ja-JP" dirty="0" smtClean="0"/>
              <a:t>URI</a:t>
            </a:r>
            <a:r>
              <a:rPr lang="ja-JP" altLang="en-US" dirty="0" smtClean="0"/>
              <a:t>に含まれているとします</a:t>
            </a:r>
            <a:endParaRPr lang="en-US" altLang="ja-JP" dirty="0" smtClean="0"/>
          </a:p>
          <a:p>
            <a:r>
              <a:rPr kumimoji="1" lang="ja-JP" altLang="en-US" dirty="0" smtClean="0"/>
              <a:t>次にサイト</a:t>
            </a:r>
            <a:r>
              <a:rPr kumimoji="1" lang="en-US" altLang="ja-JP" dirty="0" smtClean="0"/>
              <a:t>B</a:t>
            </a:r>
            <a:r>
              <a:rPr kumimoji="1" lang="ja-JP" altLang="en-US" dirty="0" smtClean="0"/>
              <a:t>へアクセスするとサイト</a:t>
            </a:r>
            <a:r>
              <a:rPr kumimoji="1" lang="en-US" altLang="ja-JP" dirty="0" smtClean="0"/>
              <a:t>A</a:t>
            </a:r>
            <a:r>
              <a:rPr kumimoji="1" lang="ja-JP" altLang="en-US" dirty="0" smtClean="0"/>
              <a:t>の重要な情報がリファラーから取得できます</a:t>
            </a:r>
            <a:endParaRPr kumimoji="1" lang="en-US" altLang="ja-JP" dirty="0" smtClean="0"/>
          </a:p>
          <a:p>
            <a:pPr>
              <a:buNone/>
            </a:pPr>
            <a:r>
              <a:rPr lang="ja-JP" altLang="en-US" dirty="0" smtClean="0"/>
              <a:t>→掲示板などでよくあるパターン</a:t>
            </a:r>
            <a:endParaRPr kumimoji="1" lang="en-US" altLang="ja-JP" dirty="0" smtClean="0"/>
          </a:p>
          <a:p>
            <a:r>
              <a:rPr kumimoji="1" lang="ja-JP" altLang="en-US" dirty="0" smtClean="0"/>
              <a:t>リファラーはリクエストヘッダ「</a:t>
            </a:r>
            <a:r>
              <a:rPr lang="en-US" altLang="ja-JP" dirty="0" smtClean="0"/>
              <a:t>Referer</a:t>
            </a:r>
            <a:r>
              <a:rPr kumimoji="1" lang="ja-JP" altLang="en-US" dirty="0" smtClean="0"/>
              <a:t>」から取得できます</a:t>
            </a:r>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-4-1.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では、次に現在主流である「</a:t>
            </a:r>
            <a:r>
              <a:rPr lang="en-US" altLang="ja-JP" dirty="0" smtClean="0"/>
              <a:t>HTTP1.1</a:t>
            </a:r>
            <a:r>
              <a:rPr lang="ja-JP" altLang="en-US" dirty="0" smtClean="0"/>
              <a:t>」だと思いますが「</a:t>
            </a:r>
            <a:r>
              <a:rPr lang="en-US" altLang="ja-JP" dirty="0" smtClean="0"/>
              <a:t>HTTP1.0</a:t>
            </a:r>
            <a:r>
              <a:rPr lang="ja-JP" altLang="en-US" dirty="0" smtClean="0"/>
              <a:t>」との違いは？</a:t>
            </a:r>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-4-2.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では、次に現在主流である「</a:t>
            </a:r>
            <a:r>
              <a:rPr lang="en-US" altLang="ja-JP" dirty="0" smtClean="0"/>
              <a:t>HTTP1.1</a:t>
            </a:r>
            <a:r>
              <a:rPr lang="ja-JP" altLang="en-US" dirty="0" smtClean="0"/>
              <a:t>」だと思いますが「</a:t>
            </a:r>
            <a:r>
              <a:rPr lang="en-US" altLang="ja-JP" dirty="0" smtClean="0"/>
              <a:t>HTTP1.0</a:t>
            </a:r>
            <a:r>
              <a:rPr lang="ja-JP" altLang="en-US" dirty="0" smtClean="0"/>
              <a:t>」との違いは？</a:t>
            </a:r>
            <a:endParaRPr lang="en-US" altLang="ja-JP" dirty="0" smtClean="0"/>
          </a:p>
          <a:p>
            <a:r>
              <a:rPr lang="ja-JP" altLang="en-US" dirty="0" smtClean="0"/>
              <a:t>一番の違いは「</a:t>
            </a:r>
            <a:r>
              <a:rPr lang="en-US" altLang="ja-JP" dirty="0" smtClean="0"/>
              <a:t>Keep-Alive</a:t>
            </a:r>
            <a:r>
              <a:rPr lang="ja-JP" altLang="en-US" dirty="0" smtClean="0"/>
              <a:t>」です！</a:t>
            </a:r>
            <a:endParaRPr lang="en-US" altLang="ja-JP" dirty="0" smtClean="0"/>
          </a:p>
          <a:p>
            <a:r>
              <a:rPr kumimoji="1" lang="en-US" altLang="ja-JP" dirty="0" smtClean="0"/>
              <a:t>Keep-Alive</a:t>
            </a:r>
            <a:r>
              <a:rPr kumimoji="1" lang="ja-JP" altLang="en-US" dirty="0" smtClean="0"/>
              <a:t>が使えることにより無駄なコネクションを生成しなくても済むようになりました</a:t>
            </a:r>
            <a:endParaRPr kumimoji="1" lang="en-US" altLang="ja-JP" dirty="0" smtClean="0"/>
          </a:p>
          <a:p>
            <a:r>
              <a:rPr lang="ja-JP" altLang="en-US" dirty="0" smtClean="0"/>
              <a:t>また、同時接続数という概念もポイントです</a:t>
            </a:r>
            <a:endParaRPr lang="en-US" altLang="ja-JP" dirty="0" smtClean="0"/>
          </a:p>
          <a:p>
            <a:pPr>
              <a:buNone/>
            </a:pPr>
            <a:r>
              <a:rPr kumimoji="1" lang="ja-JP" altLang="en-US" dirty="0" smtClean="0"/>
              <a:t>→サーバにリクエス</a:t>
            </a:r>
            <a:r>
              <a:rPr lang="ja-JP" altLang="en-US" dirty="0" smtClean="0"/>
              <a:t>トで同時にデータのやり取りを行える最大接続数</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 </a:t>
            </a:r>
            <a:r>
              <a:rPr lang="ja-JP" altLang="en-US" dirty="0" smtClean="0"/>
              <a:t>先月のおさらい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そもそも何故？先月説明した内容を再</a:t>
            </a:r>
            <a:r>
              <a:rPr kumimoji="1" lang="ja-JP" altLang="en-US" dirty="0" smtClean="0"/>
              <a:t>度おさらいする必</a:t>
            </a:r>
            <a:r>
              <a:rPr kumimoji="1" lang="ja-JP" altLang="en-US" dirty="0" smtClean="0"/>
              <a:t>要があるのか？</a:t>
            </a: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-5-1.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これで</a:t>
            </a:r>
            <a:r>
              <a:rPr kumimoji="1" lang="en-US" altLang="ja-JP" dirty="0" smtClean="0"/>
              <a:t>HTTP</a:t>
            </a:r>
            <a:r>
              <a:rPr kumimoji="1" lang="ja-JP" altLang="en-US" dirty="0" smtClean="0"/>
              <a:t>概要については終わりますが、</a:t>
            </a:r>
            <a:r>
              <a:rPr kumimoji="1" lang="en-US" altLang="ja-JP" dirty="0" smtClean="0"/>
              <a:t>Web</a:t>
            </a:r>
            <a:r>
              <a:rPr kumimoji="1" lang="ja-JP" altLang="en-US" dirty="0" smtClean="0"/>
              <a:t>システム開発をやっているのに答えられない人がいたら何故でしょうか？</a:t>
            </a:r>
            <a:endParaRPr kumimoji="1" lang="en-US" altLang="ja-JP" dirty="0" smtClean="0"/>
          </a:p>
          <a:p>
            <a:pPr>
              <a:buNone/>
            </a:pPr>
            <a:r>
              <a:rPr lang="ja-JP" altLang="en-US" dirty="0" smtClean="0"/>
              <a:t>→いない事を祈ってますが・・・</a:t>
            </a:r>
            <a:endParaRPr lang="en-US" altLang="ja-JP" dirty="0" smtClean="0"/>
          </a:p>
          <a:p>
            <a:pPr>
              <a:buNone/>
            </a:pPr>
            <a:endParaRPr kumimoji="1" lang="en-US" altLang="ja-JP" dirty="0" smtClean="0"/>
          </a:p>
          <a:p>
            <a:pPr>
              <a:buNone/>
            </a:pPr>
            <a:r>
              <a:rPr lang="en-US" altLang="ja-JP" dirty="0" smtClean="0"/>
              <a:t>【</a:t>
            </a:r>
            <a:r>
              <a:rPr lang="ja-JP" altLang="en-US" dirty="0" smtClean="0"/>
              <a:t>参考</a:t>
            </a:r>
            <a:r>
              <a:rPr lang="en-US" altLang="ja-JP" dirty="0" smtClean="0"/>
              <a:t>】 http://codezine.jp/article/detail/7065</a:t>
            </a: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-5-2.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solidFill>
                  <a:srgbClr val="FF0000"/>
                </a:solidFill>
              </a:rPr>
              <a:t>ソースの意味を理解しない</a:t>
            </a:r>
            <a:r>
              <a:rPr lang="ja-JP" altLang="en-US" dirty="0" smtClean="0"/>
              <a:t>で</a:t>
            </a:r>
            <a:r>
              <a:rPr lang="ja-JP" altLang="en-US" b="1" dirty="0" smtClean="0">
                <a:solidFill>
                  <a:srgbClr val="FF0000"/>
                </a:solidFill>
              </a:rPr>
              <a:t>動くからいいや</a:t>
            </a:r>
            <a:r>
              <a:rPr lang="ja-JP" altLang="en-US" dirty="0" smtClean="0"/>
              <a:t>と思ってしまっている可能性が高い</a:t>
            </a:r>
            <a:endParaRPr lang="en-US" altLang="ja-JP" dirty="0" smtClean="0"/>
          </a:p>
          <a:p>
            <a:pPr>
              <a:buNone/>
            </a:pPr>
            <a:r>
              <a:rPr kumimoji="1" lang="ja-JP" altLang="en-US" dirty="0" smtClean="0"/>
              <a:t>→</a:t>
            </a:r>
            <a:r>
              <a:rPr kumimoji="1" lang="en-US" altLang="ja-JP" dirty="0" smtClean="0"/>
              <a:t>HTTP</a:t>
            </a:r>
            <a:r>
              <a:rPr kumimoji="1" lang="ja-JP" altLang="en-US" dirty="0" smtClean="0"/>
              <a:t>の仕組みが理解できていないと</a:t>
            </a:r>
            <a:r>
              <a:rPr kumimoji="1" lang="en-US" altLang="ja-JP" dirty="0" smtClean="0"/>
              <a:t>JavaEE</a:t>
            </a:r>
            <a:r>
              <a:rPr kumimoji="1" lang="ja-JP" altLang="en-US" dirty="0" smtClean="0"/>
              <a:t>は理解できないので</a:t>
            </a:r>
            <a:endParaRPr kumimoji="1" lang="en-US" altLang="ja-JP" dirty="0" smtClean="0"/>
          </a:p>
          <a:p>
            <a:r>
              <a:rPr lang="ja-JP" altLang="en-US" dirty="0" smtClean="0"/>
              <a:t>そういう感じで仕事を進めて行くと「</a:t>
            </a:r>
            <a:r>
              <a:rPr lang="ja-JP" altLang="en-US" b="1" dirty="0" smtClean="0">
                <a:solidFill>
                  <a:srgbClr val="FF0000"/>
                </a:solidFill>
              </a:rPr>
              <a:t>自力で解決できない残念なお荷物</a:t>
            </a:r>
            <a:r>
              <a:rPr lang="ja-JP" altLang="en-US" dirty="0" smtClean="0"/>
              <a:t>」となってしまいます</a:t>
            </a:r>
            <a:endParaRPr lang="en-US" altLang="ja-JP" dirty="0" smtClean="0"/>
          </a:p>
          <a:p>
            <a:r>
              <a:rPr lang="ja-JP" altLang="en-US" dirty="0" smtClean="0"/>
              <a:t>ではどうすればいいですか？</a:t>
            </a:r>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-5-3. HTTP</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以下の点に気をつけて仕事をしましょう</a:t>
            </a:r>
            <a:endParaRPr kumimoji="1" lang="en-US" altLang="ja-JP" dirty="0" smtClean="0"/>
          </a:p>
          <a:p>
            <a:pPr marL="514350" indent="-514350">
              <a:buAutoNum type="arabicParenBoth"/>
            </a:pPr>
            <a:r>
              <a:rPr lang="ja-JP" altLang="en-US" dirty="0" smtClean="0"/>
              <a:t>ソースでわからない箇所があれば理解するまで調べる</a:t>
            </a:r>
            <a:endParaRPr lang="en-US" altLang="ja-JP" dirty="0" smtClean="0"/>
          </a:p>
          <a:p>
            <a:pPr marL="514350" indent="-514350">
              <a:buAutoNum type="arabicParenBoth"/>
            </a:pPr>
            <a:r>
              <a:rPr lang="ja-JP" altLang="en-US" dirty="0" smtClean="0"/>
              <a:t>ソースコピーをやめよう（時間の無駄）</a:t>
            </a:r>
            <a:endParaRPr lang="en-US" altLang="ja-JP" dirty="0" smtClean="0"/>
          </a:p>
          <a:p>
            <a:pPr marL="514350" indent="-514350">
              <a:buAutoNum type="arabicParenBoth"/>
            </a:pPr>
            <a:r>
              <a:rPr lang="ja-JP" altLang="en-US" dirty="0" smtClean="0"/>
              <a:t>常にソースに疑問を感じましょう</a:t>
            </a:r>
            <a:endParaRPr lang="en-US" altLang="ja-JP" dirty="0" smtClean="0"/>
          </a:p>
          <a:p>
            <a:pPr marL="514350" indent="-514350">
              <a:buAutoNum type="arabicParenBoth"/>
            </a:pPr>
            <a:r>
              <a:rPr lang="ja-JP" altLang="en-US" dirty="0" smtClean="0"/>
              <a:t>同じミスをしないようにミスしたら自分のどこに問題があり、どうすればミスしなかったかを常に考えましょう</a:t>
            </a:r>
            <a:endParaRPr lang="en-US" altLang="ja-JP" dirty="0" smtClean="0"/>
          </a:p>
          <a:p>
            <a:pPr marL="514350" indent="-514350">
              <a:buNone/>
            </a:pPr>
            <a:endParaRPr lang="en-US" altLang="ja-JP" dirty="0" smtClean="0"/>
          </a:p>
          <a:p>
            <a:pPr marL="514350" indent="-514350">
              <a:buNone/>
            </a:pPr>
            <a:endParaRPr lang="en-US" altLang="ja-JP" dirty="0" smtClean="0"/>
          </a:p>
          <a:p>
            <a:pPr marL="514350" indent="-514350">
              <a:buAutoNum type="arabicParenBoth"/>
            </a:pPr>
            <a:endParaRPr kumimoji="1"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 </a:t>
            </a:r>
            <a:r>
              <a:rPr kumimoji="1" lang="ja-JP" altLang="en-US" dirty="0" smtClean="0"/>
              <a:t>パスワードについて</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BtoB</a:t>
            </a:r>
            <a:r>
              <a:rPr lang="ja-JP" altLang="en-US" dirty="0" smtClean="0"/>
              <a:t>向けシステムなどではログイン機能がほとんどついていると思います。</a:t>
            </a:r>
            <a:endParaRPr lang="en-US" altLang="ja-JP" dirty="0" smtClean="0"/>
          </a:p>
          <a:p>
            <a:r>
              <a:rPr lang="ja-JP" altLang="en-US" dirty="0" smtClean="0"/>
              <a:t>大体は「アカウント」、「パスワード」による認証だと思います</a:t>
            </a:r>
            <a:endParaRPr lang="en-US" altLang="ja-JP" dirty="0" smtClean="0"/>
          </a:p>
          <a:p>
            <a:r>
              <a:rPr kumimoji="1" lang="ja-JP" altLang="en-US" dirty="0" smtClean="0"/>
              <a:t>ただし、パスワードをプレーン状態で</a:t>
            </a:r>
            <a:r>
              <a:rPr kumimoji="1" lang="en-US" altLang="ja-JP" dirty="0" smtClean="0"/>
              <a:t>DB</a:t>
            </a:r>
            <a:r>
              <a:rPr kumimoji="1" lang="ja-JP" altLang="en-US" dirty="0" smtClean="0"/>
              <a:t>へ保持することはありません</a:t>
            </a:r>
            <a:endParaRPr kumimoji="1" lang="en-US" altLang="ja-JP" dirty="0" smtClean="0"/>
          </a:p>
          <a:p>
            <a:r>
              <a:rPr lang="ja-JP" altLang="en-US" smtClean="0"/>
              <a:t>では、どのように保持していますか？また、どうしてその方法が有効なのでしょうか？</a:t>
            </a:r>
            <a:endParaRPr kumimoji="1" lang="ja-JP"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 </a:t>
            </a:r>
            <a:r>
              <a:rPr kumimoji="1" lang="ja-JP" altLang="en-US" dirty="0" smtClean="0"/>
              <a:t>ハッシュコード</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一般的に使われているのがパスワードをハッシュ化して保持する方法です。</a:t>
            </a:r>
            <a:endParaRPr kumimoji="1" lang="en-US" altLang="ja-JP" dirty="0" smtClean="0"/>
          </a:p>
          <a:p>
            <a:r>
              <a:rPr lang="ja-JP" altLang="en-US" dirty="0" smtClean="0"/>
              <a:t>この方法を用いるとハッシュコードにされる前の情報がわからないため、安全といわれています。</a:t>
            </a:r>
            <a:endParaRPr lang="en-US" altLang="ja-JP" dirty="0" smtClean="0"/>
          </a:p>
          <a:p>
            <a:r>
              <a:rPr kumimoji="1" lang="ja-JP" altLang="en-US" dirty="0" smtClean="0"/>
              <a:t>しかし、ただハッシュ化するだけでは脆弱といわれています。何故？</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3-3. </a:t>
            </a:r>
            <a:r>
              <a:rPr lang="ja-JP" altLang="en-US" dirty="0" smtClean="0"/>
              <a:t>レインボーテーブル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簡単に言うとハッシュ化されたデータを逆引きできる表です。</a:t>
            </a:r>
            <a:endParaRPr kumimoji="1" lang="en-US" altLang="ja-JP" dirty="0" smtClean="0"/>
          </a:p>
          <a:p>
            <a:pPr>
              <a:buNone/>
            </a:pPr>
            <a:r>
              <a:rPr lang="ja-JP" altLang="en-US" dirty="0" smtClean="0"/>
              <a:t>→ということはハッシュは安全ではない</a:t>
            </a:r>
            <a:endParaRPr kumimoji="1" lang="en-US" altLang="ja-JP" dirty="0" smtClean="0"/>
          </a:p>
          <a:p>
            <a:r>
              <a:rPr lang="ja-JP" altLang="en-US" dirty="0" smtClean="0"/>
              <a:t>ではどうする？</a:t>
            </a:r>
            <a:endParaRPr lang="en-US" altLang="ja-JP" dirty="0" smtClean="0"/>
          </a:p>
          <a:p>
            <a:r>
              <a:rPr kumimoji="1" lang="ja-JP" altLang="en-US" dirty="0" smtClean="0"/>
              <a:t>ちなみにハッシュ方式（</a:t>
            </a:r>
            <a:r>
              <a:rPr kumimoji="1" lang="en-US" altLang="ja-JP" dirty="0" smtClean="0"/>
              <a:t>MD5</a:t>
            </a:r>
            <a:r>
              <a:rPr kumimoji="1" lang="ja-JP" altLang="en-US" dirty="0" smtClean="0"/>
              <a:t>等）は関係ない</a:t>
            </a:r>
            <a:endParaRPr kumimoji="1" lang="en-US" altLang="ja-JP" dirty="0" smtClean="0"/>
          </a:p>
          <a:p>
            <a:pPr>
              <a:buNone/>
            </a:pPr>
            <a:r>
              <a:rPr lang="ja-JP" altLang="en-US" dirty="0" smtClean="0"/>
              <a:t>→</a:t>
            </a:r>
            <a:r>
              <a:rPr lang="en-US" altLang="ja-JP" dirty="0" smtClean="0"/>
              <a:t>SHA-256</a:t>
            </a:r>
            <a:r>
              <a:rPr lang="ja-JP" altLang="en-US" dirty="0" smtClean="0"/>
              <a:t>でもレインボーテーブルにかかれば一緒</a:t>
            </a: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3-4-1. </a:t>
            </a:r>
            <a:r>
              <a:rPr lang="ja-JP" altLang="en-US" dirty="0" smtClean="0"/>
              <a:t>ソルト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ハッシュ化する値の前後に特定の値を付与する</a:t>
            </a:r>
            <a:endParaRPr kumimoji="1" lang="en-US" altLang="ja-JP" dirty="0" smtClean="0"/>
          </a:p>
          <a:p>
            <a:pPr>
              <a:buNone/>
            </a:pPr>
            <a:r>
              <a:rPr lang="en-US" altLang="ja-JP" dirty="0" smtClean="0"/>
              <a:t>【</a:t>
            </a:r>
            <a:r>
              <a:rPr lang="ja-JP" altLang="en-US" dirty="0" smtClean="0"/>
              <a:t>例</a:t>
            </a:r>
            <a:r>
              <a:rPr lang="en-US" altLang="ja-JP" dirty="0" smtClean="0"/>
              <a:t>】hash($password  . $solt);</a:t>
            </a:r>
          </a:p>
          <a:p>
            <a:r>
              <a:rPr lang="ja-JP" altLang="en-US" dirty="0" smtClean="0"/>
              <a:t>ソルトの条件としては以下の通り</a:t>
            </a:r>
            <a:endParaRPr lang="en-US" altLang="ja-JP" dirty="0" smtClean="0"/>
          </a:p>
          <a:p>
            <a:pPr marL="514350" indent="-514350">
              <a:buAutoNum type="arabicParenBoth"/>
            </a:pPr>
            <a:r>
              <a:rPr kumimoji="1" lang="ja-JP" altLang="en-US" dirty="0" smtClean="0"/>
              <a:t>ユーザごとに異なるソルト</a:t>
            </a:r>
            <a:endParaRPr kumimoji="1" lang="en-US" altLang="ja-JP" dirty="0" smtClean="0"/>
          </a:p>
          <a:p>
            <a:pPr marL="514350" indent="-514350">
              <a:buAutoNum type="arabicParenBoth"/>
            </a:pPr>
            <a:r>
              <a:rPr lang="ja-JP" altLang="en-US" dirty="0" smtClean="0"/>
              <a:t>ある一定の長さ（</a:t>
            </a:r>
            <a:r>
              <a:rPr lang="en-US" altLang="ja-JP" dirty="0" smtClean="0"/>
              <a:t>20</a:t>
            </a:r>
            <a:r>
              <a:rPr lang="ja-JP" altLang="en-US" dirty="0" smtClean="0"/>
              <a:t>文字以上）</a:t>
            </a:r>
            <a:endParaRPr kumimoji="1" lang="ja-JP"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3-4-2. </a:t>
            </a:r>
            <a:r>
              <a:rPr kumimoji="1" lang="ja-JP" altLang="en-US" dirty="0" smtClean="0"/>
              <a:t>ストレッチング</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ハッシュ処理を何回も繰り返し行なうことを指します。</a:t>
            </a:r>
            <a:endParaRPr kumimoji="1" lang="en-US" altLang="ja-JP" dirty="0" smtClean="0"/>
          </a:p>
          <a:p>
            <a:r>
              <a:rPr lang="ja-JP" altLang="en-US" dirty="0" smtClean="0"/>
              <a:t>通常は</a:t>
            </a:r>
            <a:r>
              <a:rPr lang="en-US" altLang="ja-JP" dirty="0" smtClean="0"/>
              <a:t>1,000</a:t>
            </a:r>
            <a:r>
              <a:rPr lang="ja-JP" altLang="en-US" dirty="0" smtClean="0"/>
              <a:t>回以上らしい</a:t>
            </a:r>
            <a:endParaRPr lang="en-US" altLang="ja-JP" dirty="0" smtClean="0"/>
          </a:p>
          <a:p>
            <a:r>
              <a:rPr kumimoji="1" lang="ja-JP" altLang="en-US" dirty="0" smtClean="0"/>
              <a:t>ソルト</a:t>
            </a:r>
            <a:r>
              <a:rPr kumimoji="1" lang="en-US" altLang="ja-JP" dirty="0" smtClean="0"/>
              <a:t>+</a:t>
            </a:r>
            <a:r>
              <a:rPr lang="ja-JP" altLang="en-US" dirty="0" smtClean="0"/>
              <a:t>ストレッチングでハッシュすると強固</a:t>
            </a:r>
            <a:endParaRPr lang="en-US" altLang="ja-JP" dirty="0" smtClean="0"/>
          </a:p>
          <a:p>
            <a:pPr>
              <a:buNone/>
            </a:pPr>
            <a:r>
              <a:rPr lang="ja-JP" altLang="en-US" dirty="0" smtClean="0"/>
              <a:t>→処理コストがかかるので注意が必要</a:t>
            </a:r>
            <a:endParaRPr lang="en-US" altLang="ja-JP" dirty="0" smtClean="0"/>
          </a:p>
          <a:p>
            <a:pPr>
              <a:buNone/>
            </a:pPr>
            <a:r>
              <a:rPr lang="ja-JP" altLang="en-US" dirty="0" smtClean="0"/>
              <a:t>→逆に負荷をかけるために</a:t>
            </a:r>
            <a:r>
              <a:rPr lang="en-US" altLang="ja-JP" dirty="0" smtClean="0"/>
              <a:t>Dos</a:t>
            </a:r>
            <a:r>
              <a:rPr lang="ja-JP" altLang="en-US" dirty="0" smtClean="0"/>
              <a:t>攻撃に利用される可能性有り</a:t>
            </a:r>
            <a:endParaRPr lang="en-US" altLang="ja-JP"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3-5. </a:t>
            </a:r>
            <a:r>
              <a:rPr kumimoji="1" lang="ja-JP" altLang="en-US" dirty="0" smtClean="0"/>
              <a:t>セキュリティ総括</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セキュリティ問題は日々進化しています。</a:t>
            </a:r>
            <a:endParaRPr kumimoji="1" lang="en-US" altLang="ja-JP" dirty="0" smtClean="0"/>
          </a:p>
          <a:p>
            <a:r>
              <a:rPr lang="ja-JP" altLang="en-US" dirty="0" smtClean="0"/>
              <a:t>つまり、最新情報に目を向けていないと脆弱なソースを作ることになるので注意！！</a:t>
            </a:r>
            <a:endParaRPr lang="en-US" altLang="ja-JP" dirty="0" smtClean="0"/>
          </a:p>
          <a:p>
            <a:r>
              <a:rPr kumimoji="1" lang="ja-JP" altLang="en-US" dirty="0" smtClean="0"/>
              <a:t>昔は</a:t>
            </a:r>
            <a:r>
              <a:rPr kumimoji="1" lang="en-US" altLang="ja-JP" dirty="0" smtClean="0"/>
              <a:t>OK</a:t>
            </a:r>
            <a:r>
              <a:rPr kumimoji="1" lang="ja-JP" altLang="en-US" dirty="0" smtClean="0"/>
              <a:t>だったという概念は捨てましょう。</a:t>
            </a:r>
            <a:endParaRPr kumimoji="1" lang="ja-JP"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4-1-1. </a:t>
            </a:r>
            <a:r>
              <a:rPr lang="en-US" altLang="ja-JP" dirty="0" smtClean="0"/>
              <a:t>Polymer</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2013/05/17 </a:t>
            </a:r>
            <a:r>
              <a:rPr kumimoji="1" lang="ja-JP" altLang="en-US" dirty="0" smtClean="0"/>
              <a:t>に行なわれた</a:t>
            </a:r>
            <a:r>
              <a:rPr kumimoji="1" lang="en-US" altLang="ja-JP" dirty="0" smtClean="0"/>
              <a:t>Google IO</a:t>
            </a:r>
            <a:r>
              <a:rPr kumimoji="1" lang="ja-JP" altLang="en-US" dirty="0" smtClean="0"/>
              <a:t>で「</a:t>
            </a:r>
            <a:r>
              <a:rPr kumimoji="1" lang="en-US" altLang="ja-JP" dirty="0" smtClean="0"/>
              <a:t>Polymer</a:t>
            </a:r>
            <a:r>
              <a:rPr kumimoji="1" lang="ja-JP" altLang="en-US" dirty="0" smtClean="0"/>
              <a:t>」が発表された</a:t>
            </a:r>
            <a:endParaRPr kumimoji="1" lang="en-US" altLang="ja-JP" dirty="0" smtClean="0"/>
          </a:p>
          <a:p>
            <a:pPr>
              <a:buNone/>
            </a:pPr>
            <a:r>
              <a:rPr lang="ja-JP" altLang="en-US" dirty="0" smtClean="0"/>
              <a:t>→正確に言うと「</a:t>
            </a:r>
            <a:r>
              <a:rPr lang="en-US" altLang="ja-JP" dirty="0" smtClean="0"/>
              <a:t>Polymer.js</a:t>
            </a:r>
            <a:r>
              <a:rPr lang="ja-JP" altLang="en-US" dirty="0" smtClean="0"/>
              <a:t>」</a:t>
            </a:r>
            <a:endParaRPr kumimoji="1" lang="en-US" altLang="ja-JP" dirty="0" smtClean="0"/>
          </a:p>
          <a:p>
            <a:r>
              <a:rPr lang="en-US" altLang="ja-JP" dirty="0" smtClean="0"/>
              <a:t>Polymer</a:t>
            </a:r>
            <a:r>
              <a:rPr lang="ja-JP" altLang="en-US" dirty="0" smtClean="0"/>
              <a:t>とは多くの</a:t>
            </a:r>
            <a:r>
              <a:rPr lang="en-US" altLang="ja-JP" dirty="0" smtClean="0"/>
              <a:t>WebComponets</a:t>
            </a:r>
            <a:r>
              <a:rPr lang="ja-JP" altLang="en-US" dirty="0" smtClean="0"/>
              <a:t>技術のポリフィルを提供し、独自の再利用可能なコンポーネントを全ブラウザがそれらをサポートする前に、作ることができるようになる！</a:t>
            </a:r>
            <a:endParaRPr lang="en-US" altLang="ja-JP" dirty="0" smtClean="0"/>
          </a:p>
          <a:p>
            <a:r>
              <a:rPr kumimoji="1" lang="en-US" altLang="ja-JP" dirty="0" smtClean="0"/>
              <a:t>HTML5</a:t>
            </a:r>
            <a:r>
              <a:rPr kumimoji="1" lang="ja-JP" altLang="en-US" dirty="0" smtClean="0"/>
              <a:t>を標準に使用している</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 </a:t>
            </a:r>
            <a:r>
              <a:rPr lang="ja-JP" altLang="en-US" dirty="0" smtClean="0"/>
              <a:t>先月のおさらい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そもそも何故？先月説明した内容を再度おさらいする必要があるのか</a:t>
            </a:r>
            <a:r>
              <a:rPr lang="ja-JP" altLang="en-US" dirty="0" smtClean="0"/>
              <a:t>？</a:t>
            </a:r>
            <a:endParaRPr lang="en-US" altLang="ja-JP" dirty="0" smtClean="0"/>
          </a:p>
          <a:p>
            <a:pPr>
              <a:buNone/>
            </a:pPr>
            <a:r>
              <a:rPr kumimoji="1" lang="ja-JP" altLang="en-US" dirty="0" smtClean="0"/>
              <a:t>→</a:t>
            </a:r>
            <a:r>
              <a:rPr kumimoji="1" lang="ja-JP" altLang="en-US" b="1" dirty="0" smtClean="0">
                <a:solidFill>
                  <a:srgbClr val="FF0000"/>
                </a:solidFill>
              </a:rPr>
              <a:t>皆さんが伸びる人かを試しています。</a:t>
            </a:r>
            <a:endParaRPr kumimoji="1" lang="en-US" altLang="ja-JP" b="1" dirty="0" smtClean="0">
              <a:solidFill>
                <a:srgbClr val="FF0000"/>
              </a:solidFill>
            </a:endParaRPr>
          </a:p>
          <a:p>
            <a:r>
              <a:rPr lang="ja-JP" altLang="en-US" dirty="0" smtClean="0"/>
              <a:t>伸び</a:t>
            </a:r>
            <a:r>
              <a:rPr lang="ja-JP" altLang="en-US" dirty="0" smtClean="0"/>
              <a:t>る人はチャンスを無駄にしません。</a:t>
            </a:r>
            <a:endParaRPr lang="en-US" altLang="ja-JP" dirty="0" smtClean="0"/>
          </a:p>
          <a:p>
            <a:pPr>
              <a:buNone/>
            </a:pPr>
            <a:r>
              <a:rPr lang="ja-JP" altLang="en-US" dirty="0" smtClean="0"/>
              <a:t>→伸びない人はチャンスに気がつかない</a:t>
            </a:r>
            <a:endParaRPr lang="en-US" altLang="ja-JP" dirty="0" smtClean="0"/>
          </a:p>
          <a:p>
            <a:pPr>
              <a:buNone/>
            </a:pPr>
            <a:r>
              <a:rPr lang="ja-JP" altLang="en-US" dirty="0" smtClean="0"/>
              <a:t>→更に自分にチャンスが巡ってきていないと被害者意識（勘違い</a:t>
            </a:r>
            <a:endParaRPr lang="en-US" altLang="ja-JP"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4-1-2. Web </a:t>
            </a:r>
            <a:r>
              <a:rPr lang="en-US" altLang="ja-JP" dirty="0" smtClean="0"/>
              <a:t>Componets</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Web Componets</a:t>
            </a:r>
            <a:r>
              <a:rPr lang="ja-JP" altLang="en-US" dirty="0" smtClean="0"/>
              <a:t>とは</a:t>
            </a:r>
            <a:r>
              <a:rPr lang="en-US" altLang="ja-JP" dirty="0" smtClean="0"/>
              <a:t>UI</a:t>
            </a:r>
            <a:r>
              <a:rPr lang="ja-JP" altLang="en-US" dirty="0" smtClean="0"/>
              <a:t>をコンポーネント化するための仕組み</a:t>
            </a:r>
            <a:endParaRPr lang="en-US" altLang="ja-JP" dirty="0" smtClean="0"/>
          </a:p>
          <a:p>
            <a:r>
              <a:rPr lang="en-US" altLang="ja-JP" dirty="0" smtClean="0"/>
              <a:t>Google</a:t>
            </a:r>
            <a:r>
              <a:rPr lang="ja-JP" altLang="en-US" dirty="0" smtClean="0"/>
              <a:t>主導で仕様策定が進められている</a:t>
            </a:r>
            <a:endParaRPr lang="en-US" altLang="ja-JP" dirty="0" smtClean="0"/>
          </a:p>
          <a:p>
            <a:r>
              <a:rPr kumimoji="1" lang="ja-JP" altLang="en-US" dirty="0" smtClean="0"/>
              <a:t>現時点</a:t>
            </a:r>
            <a:r>
              <a:rPr lang="ja-JP" altLang="en-US" dirty="0" smtClean="0"/>
              <a:t>では</a:t>
            </a:r>
            <a:r>
              <a:rPr lang="en-US" altLang="ja-JP" dirty="0" smtClean="0"/>
              <a:t>Chrome</a:t>
            </a:r>
            <a:r>
              <a:rPr lang="ja-JP" altLang="en-US" dirty="0" smtClean="0"/>
              <a:t>しか対応していないかな？</a:t>
            </a:r>
            <a:endParaRPr lang="en-US" altLang="ja-JP" dirty="0" smtClean="0"/>
          </a:p>
          <a:p>
            <a:r>
              <a:rPr kumimoji="1" lang="ja-JP" altLang="en-US" dirty="0" smtClean="0"/>
              <a:t>これにより工数削減が見込まれている</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1-2-1. </a:t>
            </a:r>
            <a:r>
              <a:rPr lang="ja-JP" altLang="en-US" dirty="0" smtClean="0"/>
              <a:t>目の前のチャンス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例えば以下の様なチャンスがあります</a:t>
            </a:r>
            <a:endParaRPr lang="en-US" altLang="ja-JP" dirty="0" smtClean="0"/>
          </a:p>
          <a:p>
            <a:pPr marL="514350" indent="-514350">
              <a:buAutoNum type="arabicParenBoth"/>
            </a:pPr>
            <a:r>
              <a:rPr lang="ja-JP" altLang="en-US" dirty="0" smtClean="0"/>
              <a:t>人から指摘されたとき</a:t>
            </a:r>
            <a:endParaRPr lang="en-US" altLang="ja-JP" dirty="0" smtClean="0"/>
          </a:p>
          <a:p>
            <a:pPr marL="514350" indent="-514350">
              <a:buAutoNum type="arabicParenBoth"/>
            </a:pPr>
            <a:r>
              <a:rPr lang="ja-JP" altLang="en-US" dirty="0" smtClean="0"/>
              <a:t>つまらない作業を繰り返しやっている時</a:t>
            </a:r>
            <a:endParaRPr lang="en-US" altLang="ja-JP" dirty="0" smtClean="0"/>
          </a:p>
          <a:p>
            <a:pPr marL="514350" indent="-514350">
              <a:buAutoNum type="arabicParenBoth"/>
            </a:pPr>
            <a:r>
              <a:rPr lang="ja-JP" altLang="en-US" dirty="0" smtClean="0"/>
              <a:t>人から知らないことを聞いたとき</a:t>
            </a:r>
            <a:endParaRPr lang="en-US" altLang="ja-JP" dirty="0" smtClean="0"/>
          </a:p>
          <a:p>
            <a:pPr marL="514350" indent="-514350">
              <a:buAutoNum type="arabicParenBoth"/>
            </a:pPr>
            <a:endParaRPr lang="en-US" altLang="ja-JP"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a:t>
            </a:r>
            <a:r>
              <a:rPr kumimoji="1" lang="ja-JP" altLang="en-US" dirty="0" smtClean="0"/>
              <a:t>人からの指摘</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仕事</a:t>
            </a:r>
            <a:r>
              <a:rPr lang="ja-JP" altLang="en-US" dirty="0" smtClean="0"/>
              <a:t>をしていると間違いを指摘されることがあります。</a:t>
            </a:r>
            <a:endParaRPr lang="en-US" altLang="ja-JP" dirty="0" smtClean="0"/>
          </a:p>
          <a:p>
            <a:r>
              <a:rPr lang="ja-JP" altLang="en-US" dirty="0" smtClean="0"/>
              <a:t>では、皆さんは間違いを指摘されたときどのように感じますか？</a:t>
            </a:r>
            <a:endParaRPr lang="en-US" altLang="ja-JP" dirty="0" smtClean="0"/>
          </a:p>
          <a:p>
            <a:pPr>
              <a:buNone/>
            </a:pPr>
            <a:endParaRPr lang="en-US" altLang="ja-JP"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a:t>
            </a:r>
            <a:r>
              <a:rPr kumimoji="1" lang="ja-JP" altLang="en-US" dirty="0" smtClean="0"/>
              <a:t>人からの指摘</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lang="en-US" altLang="ja-JP" dirty="0" smtClean="0"/>
              <a:t>【</a:t>
            </a:r>
            <a:r>
              <a:rPr lang="ja-JP" altLang="en-US" dirty="0" smtClean="0"/>
              <a:t>成長する人</a:t>
            </a:r>
            <a:r>
              <a:rPr lang="en-US" altLang="ja-JP" dirty="0" smtClean="0"/>
              <a:t>】</a:t>
            </a:r>
            <a:endParaRPr kumimoji="1" lang="en-US" altLang="ja-JP" dirty="0" smtClean="0"/>
          </a:p>
          <a:p>
            <a:r>
              <a:rPr lang="ja-JP" altLang="en-US" dirty="0" smtClean="0"/>
              <a:t>指摘箇所を自分なりに理解しようと調べ</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自分なりに理解</a:t>
            </a:r>
            <a:r>
              <a:rPr lang="ja-JP" altLang="en-US" dirty="0" smtClean="0"/>
              <a:t>することが重要</a:t>
            </a:r>
            <a:endParaRPr lang="en-US" altLang="ja-JP" dirty="0" smtClean="0"/>
          </a:p>
          <a:p>
            <a:pPr>
              <a:buNone/>
            </a:pPr>
            <a:r>
              <a:rPr kumimoji="1" lang="ja-JP" altLang="en-US" dirty="0" smtClean="0"/>
              <a:t>→これが無い人はソースコピーマンです！</a:t>
            </a:r>
            <a:endParaRPr kumimoji="1" lang="en-US" altLang="ja-JP" dirty="0" smtClean="0"/>
          </a:p>
          <a:p>
            <a:r>
              <a:rPr lang="ja-JP" altLang="en-US" dirty="0" smtClean="0"/>
              <a:t>何故、指摘を受けたか問題点を検証す</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同じ失敗を繰り返さない</a:t>
            </a:r>
            <a:r>
              <a:rPr lang="ja-JP" altLang="en-US" dirty="0" smtClean="0"/>
              <a:t>マインドが重要</a:t>
            </a:r>
            <a:endParaRPr lang="en-US" altLang="ja-JP" dirty="0" smtClean="0"/>
          </a:p>
          <a:p>
            <a:pPr>
              <a:buNone/>
            </a:pPr>
            <a:r>
              <a:rPr lang="ja-JP" altLang="en-US" dirty="0" smtClean="0"/>
              <a:t>→原因を追究しない人は</a:t>
            </a:r>
            <a:r>
              <a:rPr lang="ja-JP" altLang="en-US" b="1" dirty="0" smtClean="0">
                <a:solidFill>
                  <a:srgbClr val="FF0000"/>
                </a:solidFill>
              </a:rPr>
              <a:t>類似ミス</a:t>
            </a:r>
            <a:r>
              <a:rPr lang="ja-JP" altLang="en-US" dirty="0" smtClean="0"/>
              <a:t>を繰り返す（仕事ができない烙印を押されます）</a:t>
            </a:r>
            <a:endParaRPr lang="en-US" altLang="ja-JP" dirty="0" smtClean="0"/>
          </a:p>
          <a:p>
            <a:pPr>
              <a:buNone/>
            </a:pP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a:t>
            </a:r>
            <a:r>
              <a:rPr kumimoji="1" lang="ja-JP" altLang="en-US" dirty="0" smtClean="0"/>
              <a:t>人からの指摘</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dirty="0" smtClean="0"/>
              <a:t>【</a:t>
            </a:r>
            <a:r>
              <a:rPr lang="ja-JP" altLang="en-US" dirty="0" smtClean="0"/>
              <a:t>成長しない人</a:t>
            </a:r>
            <a:r>
              <a:rPr lang="en-US" altLang="ja-JP" dirty="0" smtClean="0"/>
              <a:t>】</a:t>
            </a:r>
          </a:p>
          <a:p>
            <a:r>
              <a:rPr lang="ja-JP" altLang="en-US" dirty="0" smtClean="0"/>
              <a:t>最初に言い訳から始まる</a:t>
            </a:r>
            <a:endParaRPr kumimoji="1" lang="en-US" altLang="ja-JP" dirty="0" smtClean="0"/>
          </a:p>
          <a:p>
            <a:r>
              <a:rPr lang="ja-JP" altLang="en-US" dirty="0" smtClean="0"/>
              <a:t>指摘に対してイライラするした顔をする</a:t>
            </a:r>
            <a:endParaRPr lang="en-US" altLang="ja-JP" dirty="0" smtClean="0"/>
          </a:p>
          <a:p>
            <a:r>
              <a:rPr lang="ja-JP" altLang="en-US" dirty="0" smtClean="0"/>
              <a:t>指摘されたことを言われた通りにす</a:t>
            </a:r>
            <a:r>
              <a:rPr lang="ja-JP" altLang="en-US" dirty="0" smtClean="0"/>
              <a:t>る</a:t>
            </a:r>
            <a:endParaRPr lang="en-US" altLang="ja-JP" dirty="0" smtClean="0"/>
          </a:p>
          <a:p>
            <a:pPr>
              <a:buNone/>
            </a:pPr>
            <a:r>
              <a:rPr lang="ja-JP" altLang="en-US" dirty="0" smtClean="0"/>
              <a:t>→それぞれ何故悪い？</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a:t>
            </a:r>
            <a:r>
              <a:rPr kumimoji="1" lang="ja-JP" altLang="en-US" dirty="0" smtClean="0"/>
              <a:t>人からの指摘</a:t>
            </a:r>
            <a:endParaRPr kumimoji="1" lang="ja-JP" altLang="en-US" dirty="0"/>
          </a:p>
        </p:txBody>
      </p:sp>
      <p:sp>
        <p:nvSpPr>
          <p:cNvPr id="3" name="コンテンツ プレースホルダ 2"/>
          <p:cNvSpPr>
            <a:spLocks noGrp="1"/>
          </p:cNvSpPr>
          <p:nvPr>
            <p:ph idx="1"/>
          </p:nvPr>
        </p:nvSpPr>
        <p:spPr/>
        <p:txBody>
          <a:bodyPr>
            <a:normAutofit fontScale="92500"/>
          </a:bodyPr>
          <a:lstStyle/>
          <a:p>
            <a:pPr>
              <a:buNone/>
            </a:pPr>
            <a:r>
              <a:rPr lang="en-US" altLang="ja-JP" dirty="0" smtClean="0"/>
              <a:t>【</a:t>
            </a:r>
            <a:r>
              <a:rPr lang="ja-JP" altLang="en-US" dirty="0" smtClean="0"/>
              <a:t>成長しない人</a:t>
            </a:r>
            <a:r>
              <a:rPr lang="en-US" altLang="ja-JP" dirty="0" smtClean="0"/>
              <a:t>】</a:t>
            </a:r>
            <a:endParaRPr lang="en-US" altLang="ja-JP" dirty="0" smtClean="0"/>
          </a:p>
          <a:p>
            <a:r>
              <a:rPr lang="ja-JP" altLang="en-US" dirty="0" smtClean="0"/>
              <a:t>最初に言い訳から始ま</a:t>
            </a:r>
            <a:r>
              <a:rPr lang="ja-JP" altLang="en-US" dirty="0" smtClean="0"/>
              <a:t>る</a:t>
            </a:r>
            <a:endParaRPr lang="en-US" altLang="ja-JP" dirty="0" smtClean="0"/>
          </a:p>
          <a:p>
            <a:pPr>
              <a:buNone/>
            </a:pPr>
            <a:r>
              <a:rPr kumimoji="1" lang="ja-JP" altLang="en-US" dirty="0" smtClean="0"/>
              <a:t>→</a:t>
            </a:r>
            <a:r>
              <a:rPr lang="ja-JP" altLang="en-US" b="1" dirty="0" smtClean="0">
                <a:solidFill>
                  <a:srgbClr val="FF0000"/>
                </a:solidFill>
              </a:rPr>
              <a:t>指</a:t>
            </a:r>
            <a:r>
              <a:rPr lang="ja-JP" altLang="en-US" b="1" dirty="0" smtClean="0">
                <a:solidFill>
                  <a:srgbClr val="FF0000"/>
                </a:solidFill>
              </a:rPr>
              <a:t>摘意図を理解できてない（無駄な自己保身）</a:t>
            </a:r>
            <a:endParaRPr lang="en-US" altLang="ja-JP" b="1" dirty="0" smtClean="0">
              <a:solidFill>
                <a:srgbClr val="FF0000"/>
              </a:solidFill>
            </a:endParaRPr>
          </a:p>
          <a:p>
            <a:pPr>
              <a:buNone/>
            </a:pPr>
            <a:r>
              <a:rPr lang="ja-JP" altLang="en-US" dirty="0" smtClean="0"/>
              <a:t>→</a:t>
            </a:r>
            <a:r>
              <a:rPr lang="ja-JP" altLang="en-US" b="1" dirty="0" smtClean="0">
                <a:solidFill>
                  <a:srgbClr val="FF0000"/>
                </a:solidFill>
              </a:rPr>
              <a:t>自分の能力がわかっていない証拠</a:t>
            </a:r>
            <a:endParaRPr kumimoji="1" lang="en-US" altLang="ja-JP" b="1" dirty="0" smtClean="0">
              <a:solidFill>
                <a:srgbClr val="FF0000"/>
              </a:solidFill>
            </a:endParaRPr>
          </a:p>
          <a:p>
            <a:r>
              <a:rPr lang="ja-JP" altLang="en-US" dirty="0" smtClean="0"/>
              <a:t>指摘に対してイライラするした顔をす</a:t>
            </a:r>
            <a:r>
              <a:rPr lang="ja-JP" altLang="en-US" dirty="0" smtClean="0"/>
              <a:t>る</a:t>
            </a:r>
            <a:endParaRPr lang="en-US" altLang="ja-JP" dirty="0" smtClean="0"/>
          </a:p>
          <a:p>
            <a:pPr>
              <a:buNone/>
            </a:pPr>
            <a:r>
              <a:rPr lang="ja-JP" altLang="en-US" dirty="0" smtClean="0"/>
              <a:t>→</a:t>
            </a:r>
            <a:r>
              <a:rPr lang="ja-JP" altLang="en-US" b="1" dirty="0" smtClean="0">
                <a:solidFill>
                  <a:srgbClr val="FF0000"/>
                </a:solidFill>
              </a:rPr>
              <a:t>指摘者から不愉快に思われ相手にされない</a:t>
            </a:r>
            <a:endParaRPr lang="en-US" altLang="ja-JP" b="1" dirty="0" smtClean="0">
              <a:solidFill>
                <a:srgbClr val="FF0000"/>
              </a:solidFill>
            </a:endParaRPr>
          </a:p>
          <a:p>
            <a:r>
              <a:rPr lang="ja-JP" altLang="en-US" dirty="0" smtClean="0"/>
              <a:t>指摘されたことを言われた通りにす</a:t>
            </a:r>
            <a:r>
              <a:rPr lang="ja-JP" altLang="en-US" dirty="0" smtClean="0"/>
              <a:t>る</a:t>
            </a:r>
            <a:endParaRPr lang="en-US" altLang="ja-JP" dirty="0" smtClean="0"/>
          </a:p>
          <a:p>
            <a:pPr>
              <a:buNone/>
            </a:pPr>
            <a:r>
              <a:rPr kumimoji="1" lang="ja-JP" altLang="en-US" dirty="0" smtClean="0"/>
              <a:t>→</a:t>
            </a:r>
            <a:r>
              <a:rPr kumimoji="1" lang="ja-JP" altLang="en-US" b="1" dirty="0" smtClean="0">
                <a:solidFill>
                  <a:srgbClr val="FF0000"/>
                </a:solidFill>
              </a:rPr>
              <a:t>自力解決能力が身につかない</a:t>
            </a:r>
            <a:endParaRPr kumimoji="1" lang="ja-JP" altLang="en-US" b="1" dirty="0">
              <a:solidFill>
                <a:srgbClr val="FF0000"/>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2181</TotalTime>
  <Words>3991</Words>
  <Application>Microsoft Office PowerPoint</Application>
  <PresentationFormat>画面に合わせる (4:3)</PresentationFormat>
  <Paragraphs>224</Paragraphs>
  <Slides>40</Slides>
  <Notes>0</Notes>
  <HiddenSlides>0</HiddenSlides>
  <MMClips>0</MMClips>
  <ScaleCrop>false</ScaleCrop>
  <HeadingPairs>
    <vt:vector size="4" baseType="variant">
      <vt:variant>
        <vt:lpstr>テーマ</vt:lpstr>
      </vt:variant>
      <vt:variant>
        <vt:i4>1</vt:i4>
      </vt:variant>
      <vt:variant>
        <vt:lpstr>スライド タイトル</vt:lpstr>
      </vt:variant>
      <vt:variant>
        <vt:i4>40</vt:i4>
      </vt:variant>
    </vt:vector>
  </HeadingPairs>
  <TitlesOfParts>
    <vt:vector size="41" baseType="lpstr">
      <vt:lpstr>Office テーマ</vt:lpstr>
      <vt:lpstr>今月の技術トピックス</vt:lpstr>
      <vt:lpstr>1. 今月の技術トピックス</vt:lpstr>
      <vt:lpstr>1-1. 先月のおさらい</vt:lpstr>
      <vt:lpstr>1-1. 先月のおさらい</vt:lpstr>
      <vt:lpstr>1-2-1. 目の前のチャンス</vt:lpstr>
      <vt:lpstr>1-2-2. 人からの指摘</vt:lpstr>
      <vt:lpstr>1-2-2. 人からの指摘</vt:lpstr>
      <vt:lpstr>1-2-2. 人からの指摘</vt:lpstr>
      <vt:lpstr>1-2-2. 人からの指摘</vt:lpstr>
      <vt:lpstr>1-2-3. つまらない作業</vt:lpstr>
      <vt:lpstr>1-2-3. つまらない作業</vt:lpstr>
      <vt:lpstr>1-2-3. つまらない作業</vt:lpstr>
      <vt:lpstr>1-2-3. つまらない作業</vt:lpstr>
      <vt:lpstr>1-2-4. 知らないことを聞いたとき</vt:lpstr>
      <vt:lpstr>1-2-4. 知らないことを聞いたとき</vt:lpstr>
      <vt:lpstr>1-2-4. 知らないことを聞いたとき</vt:lpstr>
      <vt:lpstr>1-3-1. JBoss</vt:lpstr>
      <vt:lpstr>1-3-2. JBoss</vt:lpstr>
      <vt:lpstr>2-1-1. HTTP概要</vt:lpstr>
      <vt:lpstr>2-1-2. HTTP概要</vt:lpstr>
      <vt:lpstr>2-1-3. HTTP概要</vt:lpstr>
      <vt:lpstr>2-1-4. HTTP概要</vt:lpstr>
      <vt:lpstr>2-1-5. HTTP概要</vt:lpstr>
      <vt:lpstr>2-2-1. HTTP概要</vt:lpstr>
      <vt:lpstr>2-2-2. HTTP概要</vt:lpstr>
      <vt:lpstr>2-3-1. HTTP概要</vt:lpstr>
      <vt:lpstr>2-3-2. HTTP概要</vt:lpstr>
      <vt:lpstr>2-4-1. HTTP概要</vt:lpstr>
      <vt:lpstr>2-4-2. HTTP概要</vt:lpstr>
      <vt:lpstr>2-5-1. HTTP概要</vt:lpstr>
      <vt:lpstr>2-5-2. HTTP概要</vt:lpstr>
      <vt:lpstr>2-5-3. HTTP概要</vt:lpstr>
      <vt:lpstr>3-1. パスワードについて</vt:lpstr>
      <vt:lpstr>3-2. ハッシュコード</vt:lpstr>
      <vt:lpstr>3-3. レインボーテーブル</vt:lpstr>
      <vt:lpstr>3-4-1. ソルト</vt:lpstr>
      <vt:lpstr>3-4-2. ストレッチング</vt:lpstr>
      <vt:lpstr>3-5. セキュリティ総括</vt:lpstr>
      <vt:lpstr>4-1-1. Polymer</vt:lpstr>
      <vt:lpstr>4-1-2. Web Componets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2012/11 技術トピックス</dc:title>
  <dc:creator>user</dc:creator>
  <cp:lastModifiedBy>admin</cp:lastModifiedBy>
  <cp:revision>1044</cp:revision>
  <dcterms:created xsi:type="dcterms:W3CDTF">2012-10-23T04:00:26Z</dcterms:created>
  <dcterms:modified xsi:type="dcterms:W3CDTF">2013-06-11T06:17:18Z</dcterms:modified>
</cp:coreProperties>
</file>