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6" r:id="rId5"/>
    <p:sldId id="292" r:id="rId6"/>
    <p:sldId id="267" r:id="rId7"/>
    <p:sldId id="269" r:id="rId8"/>
    <p:sldId id="270" r:id="rId9"/>
    <p:sldId id="271" r:id="rId10"/>
    <p:sldId id="272" r:id="rId11"/>
    <p:sldId id="273" r:id="rId12"/>
    <p:sldId id="277" r:id="rId13"/>
    <p:sldId id="294" r:id="rId14"/>
    <p:sldId id="293" r:id="rId15"/>
    <p:sldId id="268" r:id="rId16"/>
    <p:sldId id="281" r:id="rId17"/>
    <p:sldId id="295" r:id="rId18"/>
    <p:sldId id="283" r:id="rId19"/>
    <p:sldId id="284" r:id="rId20"/>
    <p:sldId id="275" r:id="rId21"/>
    <p:sldId id="276" r:id="rId22"/>
    <p:sldId id="287" r:id="rId23"/>
    <p:sldId id="290" r:id="rId24"/>
    <p:sldId id="296" r:id="rId25"/>
    <p:sldId id="291" r:id="rId26"/>
    <p:sldId id="297" r:id="rId27"/>
    <p:sldId id="299" r:id="rId28"/>
    <p:sldId id="300" r:id="rId29"/>
    <p:sldId id="301" r:id="rId30"/>
    <p:sldId id="258" r:id="rId31"/>
    <p:sldId id="259" r:id="rId32"/>
    <p:sldId id="261" r:id="rId33"/>
    <p:sldId id="260" r:id="rId34"/>
    <p:sldId id="274" r:id="rId35"/>
    <p:sldId id="262" r:id="rId36"/>
    <p:sldId id="263" r:id="rId37"/>
    <p:sldId id="264" r:id="rId38"/>
    <p:sldId id="307" r:id="rId39"/>
    <p:sldId id="279" r:id="rId40"/>
    <p:sldId id="285" r:id="rId41"/>
    <p:sldId id="286" r:id="rId42"/>
    <p:sldId id="280" r:id="rId43"/>
    <p:sldId id="303" r:id="rId44"/>
    <p:sldId id="288" r:id="rId45"/>
    <p:sldId id="302" r:id="rId46"/>
    <p:sldId id="304" r:id="rId47"/>
    <p:sldId id="305" r:id="rId48"/>
    <p:sldId id="306" r:id="rId49"/>
    <p:sldId id="289" r:id="rId50"/>
    <p:sldId id="308" r:id="rId51"/>
    <p:sldId id="309" r:id="rId52"/>
    <p:sldId id="310" r:id="rId53"/>
    <p:sldId id="311" r:id="rId5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08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2012/12/14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2012/12/14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2012/12/14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2012/12/14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2012/12/14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2012/12/14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2012/12/14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2012/12/14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2012/12/14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2012/12/14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2012/12/14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pPr/>
              <a:t>2012/12/14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liginc.co.jp/designer/archives/615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scala-lang.org/node/20127"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今月の技術トピックス</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株式会社フォアフロンティア</a:t>
            </a:r>
            <a:endParaRPr kumimoji="1" lang="en-US" altLang="ja-JP" dirty="0" smtClean="0"/>
          </a:p>
          <a:p>
            <a:r>
              <a:rPr lang="en-US" altLang="ja-JP" dirty="0" smtClean="0"/>
              <a:t>2012/12</a:t>
            </a:r>
            <a:r>
              <a:rPr lang="ja-JP" altLang="en-US" dirty="0" smtClean="0"/>
              <a:t>　帰社日</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1-1-3-1. JCache</a:t>
            </a:r>
            <a:r>
              <a:rPr kumimoji="1" lang="ja-JP" altLang="en-US" dirty="0" smtClean="0"/>
              <a:t>（ソース）</a:t>
            </a:r>
            <a:endParaRPr kumimoji="1" lang="ja-JP" altLang="en-US" dirty="0"/>
          </a:p>
        </p:txBody>
      </p:sp>
      <p:sp>
        <p:nvSpPr>
          <p:cNvPr id="3" name="コンテンツ プレースホルダ 2"/>
          <p:cNvSpPr>
            <a:spLocks noGrp="1"/>
          </p:cNvSpPr>
          <p:nvPr>
            <p:ph idx="1"/>
          </p:nvPr>
        </p:nvSpPr>
        <p:spPr/>
        <p:txBody>
          <a:bodyPr>
            <a:normAutofit fontScale="85000" lnSpcReduction="10000"/>
          </a:bodyPr>
          <a:lstStyle/>
          <a:p>
            <a:r>
              <a:rPr lang="ja-JP" altLang="en-US" dirty="0" smtClean="0"/>
              <a:t>以下にサンプル</a:t>
            </a:r>
            <a:endParaRPr lang="en-US" altLang="ja-JP" dirty="0" smtClean="0"/>
          </a:p>
          <a:p>
            <a:pPr>
              <a:buNone/>
            </a:pPr>
            <a:r>
              <a:rPr lang="en-US" altLang="ja-JP" sz="2700" dirty="0" smtClean="0"/>
              <a:t>CacheManager manager = Caching.getCacheManager();</a:t>
            </a:r>
          </a:p>
          <a:p>
            <a:pPr>
              <a:buNone/>
            </a:pPr>
            <a:r>
              <a:rPr lang="en-US" altLang="ja-JP" sz="2700" dirty="0" smtClean="0"/>
              <a:t>CacheFactory factory = manager.getCacheFactory();</a:t>
            </a:r>
          </a:p>
          <a:p>
            <a:pPr>
              <a:buNone/>
            </a:pPr>
            <a:r>
              <a:rPr lang="en-US" altLang="ja-JP" sz="2700" dirty="0" smtClean="0"/>
              <a:t>// </a:t>
            </a:r>
            <a:r>
              <a:rPr lang="ja-JP" altLang="en-US" sz="2700" dirty="0" smtClean="0"/>
              <a:t>キャッシュへ登録</a:t>
            </a:r>
            <a:endParaRPr lang="en-US" altLang="ja-JP" sz="2700" dirty="0" smtClean="0"/>
          </a:p>
          <a:p>
            <a:pPr>
              <a:buNone/>
            </a:pPr>
            <a:r>
              <a:rPr lang="en-US" altLang="ja-JP" sz="2700" dirty="0" smtClean="0"/>
              <a:t>Cache cache = factory.createCache(entity);</a:t>
            </a:r>
          </a:p>
          <a:p>
            <a:pPr>
              <a:buNone/>
            </a:pPr>
            <a:r>
              <a:rPr lang="en-US" altLang="ja-JP" sz="2700" dirty="0" smtClean="0"/>
              <a:t>manager.registCach(“key”, cache);</a:t>
            </a:r>
          </a:p>
          <a:p>
            <a:pPr>
              <a:buNone/>
            </a:pPr>
            <a:r>
              <a:rPr lang="en-US" altLang="ja-JP" sz="2700" dirty="0" smtClean="0"/>
              <a:t>// </a:t>
            </a:r>
            <a:r>
              <a:rPr lang="ja-JP" altLang="en-US" sz="2700" dirty="0" smtClean="0"/>
              <a:t>キャッシュから取得</a:t>
            </a:r>
            <a:endParaRPr lang="en-US" altLang="ja-JP" sz="2700" dirty="0" smtClean="0"/>
          </a:p>
          <a:p>
            <a:pPr>
              <a:buNone/>
            </a:pPr>
            <a:r>
              <a:rPr lang="en-US" altLang="ja-JP" sz="2700" dirty="0" smtClean="0"/>
              <a:t>Cache cache = factory.getCache(“key”);</a:t>
            </a:r>
          </a:p>
          <a:p>
            <a:pPr>
              <a:buNone/>
            </a:pPr>
            <a:endParaRPr lang="en-US" altLang="ja-JP" dirty="0" smtClean="0"/>
          </a:p>
          <a:p>
            <a:pPr>
              <a:buNone/>
            </a:pPr>
            <a:r>
              <a:rPr kumimoji="1" lang="en-US" altLang="ja-JP" dirty="0" smtClean="0"/>
              <a:t>【</a:t>
            </a:r>
            <a:r>
              <a:rPr kumimoji="1" lang="ja-JP" altLang="en-US" dirty="0" smtClean="0"/>
              <a:t>参考</a:t>
            </a:r>
            <a:r>
              <a:rPr lang="en-US" altLang="ja-JP" dirty="0" smtClean="0"/>
              <a:t>】 http://www.slideshare.net/OracleMiddleJP/jsr-107-caching-standard</a:t>
            </a:r>
            <a:endParaRPr kumimoji="1" lang="en-US" altLang="ja-JP"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1-1-3-2. PHP</a:t>
            </a:r>
            <a:r>
              <a:rPr kumimoji="1" lang="ja-JP" altLang="en-US" dirty="0" smtClean="0"/>
              <a:t>アクセラレータ</a:t>
            </a:r>
            <a:endParaRPr kumimoji="1" lang="ja-JP" altLang="en-US" dirty="0"/>
          </a:p>
        </p:txBody>
      </p:sp>
      <p:sp>
        <p:nvSpPr>
          <p:cNvPr id="3" name="コンテンツ プレースホルダ 2"/>
          <p:cNvSpPr>
            <a:spLocks noGrp="1"/>
          </p:cNvSpPr>
          <p:nvPr>
            <p:ph idx="1"/>
          </p:nvPr>
        </p:nvSpPr>
        <p:spPr/>
        <p:txBody>
          <a:bodyPr>
            <a:normAutofit fontScale="85000" lnSpcReduction="20000"/>
          </a:bodyPr>
          <a:lstStyle/>
          <a:p>
            <a:r>
              <a:rPr kumimoji="1" lang="en-US" altLang="ja-JP" dirty="0" smtClean="0"/>
              <a:t>Java</a:t>
            </a:r>
            <a:r>
              <a:rPr kumimoji="1" lang="ja-JP" altLang="en-US" dirty="0" smtClean="0"/>
              <a:t>の話から</a:t>
            </a:r>
            <a:r>
              <a:rPr kumimoji="1" lang="en-US" altLang="ja-JP" dirty="0" smtClean="0"/>
              <a:t>PHP</a:t>
            </a:r>
            <a:r>
              <a:rPr kumimoji="1" lang="ja-JP" altLang="en-US" dirty="0" smtClean="0"/>
              <a:t>へ変わりますが</a:t>
            </a:r>
            <a:endParaRPr kumimoji="1" lang="en-US" altLang="ja-JP" dirty="0" smtClean="0"/>
          </a:p>
          <a:p>
            <a:pPr>
              <a:buNone/>
            </a:pPr>
            <a:r>
              <a:rPr lang="ja-JP" altLang="en-US" dirty="0" smtClean="0"/>
              <a:t>→キャッシュ繋がりで、キャッシュ違いですが・・・</a:t>
            </a:r>
            <a:endParaRPr kumimoji="1" lang="en-US" altLang="ja-JP" dirty="0" smtClean="0"/>
          </a:p>
          <a:p>
            <a:r>
              <a:rPr lang="ja-JP" altLang="en-US" dirty="0" smtClean="0"/>
              <a:t>アクセラレータとはスクリプト（</a:t>
            </a:r>
            <a:r>
              <a:rPr lang="en-US" altLang="ja-JP" dirty="0" smtClean="0"/>
              <a:t>PHP</a:t>
            </a:r>
            <a:r>
              <a:rPr lang="ja-JP" altLang="en-US" dirty="0" smtClean="0"/>
              <a:t>）の中間形式にコンパイルされたものをキャッシュする仕組み</a:t>
            </a:r>
            <a:endParaRPr lang="en-US" altLang="ja-JP" dirty="0" smtClean="0"/>
          </a:p>
          <a:p>
            <a:pPr>
              <a:buNone/>
            </a:pPr>
            <a:r>
              <a:rPr lang="ja-JP" altLang="en-US" dirty="0" smtClean="0"/>
              <a:t>→これにより、実行時が高速となる</a:t>
            </a:r>
            <a:endParaRPr lang="en-US" altLang="ja-JP" dirty="0" smtClean="0"/>
          </a:p>
          <a:p>
            <a:r>
              <a:rPr lang="ja-JP" altLang="en-US" dirty="0" smtClean="0"/>
              <a:t>有名どころでは</a:t>
            </a:r>
            <a:r>
              <a:rPr lang="en-US" altLang="ja-JP" dirty="0" smtClean="0"/>
              <a:t>APC</a:t>
            </a:r>
            <a:r>
              <a:rPr lang="ja-JP" altLang="en-US" dirty="0" smtClean="0"/>
              <a:t>、</a:t>
            </a:r>
            <a:r>
              <a:rPr lang="en-US" altLang="ja-JP" dirty="0" smtClean="0"/>
              <a:t>eAccelerator</a:t>
            </a:r>
            <a:r>
              <a:rPr lang="ja-JP" altLang="en-US" dirty="0" smtClean="0"/>
              <a:t>、</a:t>
            </a:r>
            <a:r>
              <a:rPr lang="en-US" altLang="ja-JP" dirty="0" smtClean="0"/>
              <a:t>xCache</a:t>
            </a:r>
          </a:p>
          <a:p>
            <a:r>
              <a:rPr lang="ja-JP" altLang="en-US" dirty="0" smtClean="0"/>
              <a:t>ベンチマークでは</a:t>
            </a:r>
            <a:r>
              <a:rPr lang="en-US" altLang="ja-JP" dirty="0" smtClean="0"/>
              <a:t>xCache</a:t>
            </a:r>
            <a:r>
              <a:rPr lang="ja-JP" altLang="en-US" dirty="0" smtClean="0"/>
              <a:t>が最速らしい</a:t>
            </a:r>
            <a:endParaRPr lang="en-US" altLang="ja-JP" dirty="0" smtClean="0"/>
          </a:p>
          <a:p>
            <a:pPr>
              <a:buNone/>
            </a:pPr>
            <a:r>
              <a:rPr lang="ja-JP" altLang="en-US" dirty="0" smtClean="0"/>
              <a:t>→</a:t>
            </a:r>
            <a:r>
              <a:rPr lang="en-US" altLang="ja-JP" dirty="0" smtClean="0"/>
              <a:t>【</a:t>
            </a:r>
            <a:r>
              <a:rPr lang="ja-JP" altLang="en-US" dirty="0" smtClean="0"/>
              <a:t>参考</a:t>
            </a:r>
            <a:r>
              <a:rPr lang="en-US" altLang="ja-JP" dirty="0" smtClean="0"/>
              <a:t>】http://itst.net/654-php-on-fire-three-opcode-caches-compared</a:t>
            </a:r>
          </a:p>
          <a:p>
            <a:r>
              <a:rPr lang="en-US" altLang="ja-JP" dirty="0" smtClean="0"/>
              <a:t>xCache3.0.0</a:t>
            </a:r>
            <a:r>
              <a:rPr lang="ja-JP" altLang="en-US" dirty="0" smtClean="0"/>
              <a:t>が</a:t>
            </a:r>
            <a:r>
              <a:rPr lang="en-US" altLang="ja-JP" dirty="0" smtClean="0"/>
              <a:t>2012/10/29</a:t>
            </a:r>
            <a:r>
              <a:rPr lang="ja-JP" altLang="en-US" dirty="0" smtClean="0"/>
              <a:t>にリリース</a:t>
            </a:r>
            <a:endParaRPr lang="en-US" altLang="ja-JP" dirty="0" smtClean="0"/>
          </a:p>
          <a:p>
            <a:pPr>
              <a:buNone/>
            </a:pPr>
            <a:r>
              <a:rPr lang="ja-JP" altLang="en-US" dirty="0" smtClean="0"/>
              <a:t>→最大で</a:t>
            </a:r>
            <a:r>
              <a:rPr lang="en-US" altLang="ja-JP" dirty="0" smtClean="0"/>
              <a:t>5</a:t>
            </a:r>
            <a:r>
              <a:rPr lang="ja-JP" altLang="en-US" dirty="0" smtClean="0"/>
              <a:t>倍高速（通常実行時比べて）になるようです</a:t>
            </a:r>
            <a:endParaRPr lang="en-US" altLang="ja-JP"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1-1-3-2. PHP</a:t>
            </a:r>
            <a:r>
              <a:rPr lang="ja-JP" altLang="en-US" dirty="0" smtClean="0"/>
              <a:t>アクセラレータ</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何か疑問に思いましたか？</a:t>
            </a:r>
            <a:endParaRPr kumimoji="1" lang="en-US" altLang="ja-JP"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1-1-3-3. </a:t>
            </a:r>
            <a:r>
              <a:rPr lang="en-US" altLang="ja-JP" dirty="0" smtClean="0"/>
              <a:t>PHP</a:t>
            </a:r>
            <a:r>
              <a:rPr lang="ja-JP" altLang="en-US" dirty="0" smtClean="0"/>
              <a:t>の仕組み</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kumimoji="1" lang="ja-JP" altLang="en-US" dirty="0" smtClean="0"/>
              <a:t>コンパイル？</a:t>
            </a:r>
            <a:r>
              <a:rPr kumimoji="1" lang="en-US" altLang="ja-JP" dirty="0" smtClean="0"/>
              <a:t>PHP</a:t>
            </a:r>
            <a:r>
              <a:rPr kumimoji="1" lang="ja-JP" altLang="en-US" dirty="0" smtClean="0"/>
              <a:t>ってインタプリタでは？？</a:t>
            </a:r>
            <a:endParaRPr kumimoji="1" lang="en-US" altLang="ja-JP" dirty="0" smtClean="0"/>
          </a:p>
          <a:p>
            <a:pPr>
              <a:buNone/>
            </a:pPr>
            <a:r>
              <a:rPr lang="ja-JP" altLang="en-US" dirty="0" smtClean="0"/>
              <a:t>→もし、この疑問を感じた人は正常です</a:t>
            </a:r>
            <a:endParaRPr kumimoji="1" lang="en-US" altLang="ja-JP" dirty="0" smtClean="0"/>
          </a:p>
          <a:p>
            <a:r>
              <a:rPr lang="ja-JP" altLang="en-US" dirty="0" smtClean="0"/>
              <a:t>インタプリタ言語でコンパイルって？</a:t>
            </a:r>
            <a:endParaRPr lang="en-US" altLang="ja-JP" dirty="0" smtClean="0"/>
          </a:p>
          <a:p>
            <a:pPr>
              <a:buNone/>
            </a:pPr>
            <a:r>
              <a:rPr lang="ja-JP" altLang="en-US" smtClean="0"/>
              <a:t>→正確にはプリコンパイルかな</a:t>
            </a:r>
            <a:endParaRPr lang="en-US" altLang="ja-JP" dirty="0" smtClean="0"/>
          </a:p>
          <a:p>
            <a:r>
              <a:rPr kumimoji="1" lang="en-US" altLang="ja-JP" dirty="0" smtClean="0"/>
              <a:t>PHP3</a:t>
            </a:r>
            <a:r>
              <a:rPr kumimoji="1" lang="ja-JP" altLang="en-US" dirty="0" smtClean="0"/>
              <a:t>まではコンパイルすることは無かった</a:t>
            </a:r>
            <a:endParaRPr kumimoji="1" lang="en-US" altLang="ja-JP" dirty="0" smtClean="0"/>
          </a:p>
          <a:p>
            <a:pPr>
              <a:buNone/>
            </a:pPr>
            <a:r>
              <a:rPr lang="ja-JP" altLang="en-US" dirty="0" smtClean="0"/>
              <a:t>→ここで言っているコンパイルは</a:t>
            </a:r>
            <a:r>
              <a:rPr lang="en-US" altLang="ja-JP" dirty="0" smtClean="0"/>
              <a:t>C</a:t>
            </a:r>
            <a:r>
              <a:rPr lang="ja-JP" altLang="en-US" dirty="0" smtClean="0"/>
              <a:t>等とは違い、実行ファイルに変換される訳ではない</a:t>
            </a:r>
            <a:endParaRPr kumimoji="1" lang="en-US" altLang="ja-JP" dirty="0" smtClean="0"/>
          </a:p>
          <a:p>
            <a:r>
              <a:rPr lang="en-US" altLang="ja-JP" dirty="0" smtClean="0"/>
              <a:t>PHP</a:t>
            </a:r>
            <a:r>
              <a:rPr lang="ja-JP" altLang="en-US" dirty="0" smtClean="0"/>
              <a:t>を実務でやっているのに知らないとちょっとまずいかも・・・</a:t>
            </a:r>
            <a:endParaRPr kumimoji="1" lang="ja-JP"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1-1-3-4. Zend Engnine</a:t>
            </a:r>
            <a:endParaRPr kumimoji="1" lang="ja-JP" altLang="en-US" dirty="0"/>
          </a:p>
        </p:txBody>
      </p:sp>
      <p:sp>
        <p:nvSpPr>
          <p:cNvPr id="3" name="コンテンツ プレースホルダ 2"/>
          <p:cNvSpPr>
            <a:spLocks noGrp="1"/>
          </p:cNvSpPr>
          <p:nvPr>
            <p:ph idx="1"/>
          </p:nvPr>
        </p:nvSpPr>
        <p:spPr/>
        <p:txBody>
          <a:bodyPr>
            <a:normAutofit fontScale="85000" lnSpcReduction="10000"/>
          </a:bodyPr>
          <a:lstStyle/>
          <a:p>
            <a:r>
              <a:rPr kumimoji="1" lang="en-US" altLang="ja-JP" dirty="0" smtClean="0"/>
              <a:t>PHP4</a:t>
            </a:r>
            <a:r>
              <a:rPr kumimoji="1" lang="ja-JP" altLang="en-US" dirty="0" smtClean="0"/>
              <a:t>以降に導入された「</a:t>
            </a:r>
            <a:r>
              <a:rPr lang="en-US" altLang="ja-JP" dirty="0" smtClean="0"/>
              <a:t>Zend Engnine</a:t>
            </a:r>
            <a:r>
              <a:rPr kumimoji="1" lang="ja-JP" altLang="en-US" dirty="0" smtClean="0"/>
              <a:t>」により、仕組みが変更された</a:t>
            </a:r>
            <a:endParaRPr kumimoji="1" lang="en-US" altLang="ja-JP" dirty="0" smtClean="0"/>
          </a:p>
          <a:p>
            <a:r>
              <a:rPr lang="ja-JP" altLang="en-US" dirty="0" smtClean="0"/>
              <a:t>リクエストされた後の処理は以下の通り</a:t>
            </a:r>
            <a:endParaRPr lang="en-US" altLang="ja-JP" dirty="0" smtClean="0"/>
          </a:p>
          <a:p>
            <a:pPr marL="514350" indent="-514350">
              <a:buAutoNum type="arabicParenBoth"/>
            </a:pPr>
            <a:r>
              <a:rPr lang="ja-JP" altLang="en-US" dirty="0" smtClean="0"/>
              <a:t>対象スクリプトを「ランタイム・コンパイラ」が自動的にコンパイル（</a:t>
            </a:r>
            <a:r>
              <a:rPr lang="en-US" altLang="ja-JP" dirty="0" smtClean="0"/>
              <a:t>※1</a:t>
            </a:r>
            <a:r>
              <a:rPr lang="ja-JP" altLang="en-US" dirty="0" smtClean="0"/>
              <a:t>）</a:t>
            </a:r>
            <a:endParaRPr lang="en-US" altLang="ja-JP" dirty="0" smtClean="0"/>
          </a:p>
          <a:p>
            <a:pPr marL="514350" indent="-514350">
              <a:buAutoNum type="arabicParenBoth"/>
            </a:pPr>
            <a:r>
              <a:rPr lang="ja-JP" altLang="en-US" dirty="0" smtClean="0"/>
              <a:t>上記</a:t>
            </a:r>
            <a:r>
              <a:rPr lang="en-US" altLang="ja-JP" dirty="0" smtClean="0"/>
              <a:t>(1)</a:t>
            </a:r>
            <a:r>
              <a:rPr lang="ja-JP" altLang="en-US" dirty="0" smtClean="0"/>
              <a:t>のコンパイル済ファイルを「エグゼキュータ」が実行</a:t>
            </a:r>
            <a:endParaRPr lang="en-US" altLang="ja-JP" dirty="0" smtClean="0"/>
          </a:p>
          <a:p>
            <a:pPr marL="514350" indent="-514350">
              <a:buNone/>
            </a:pPr>
            <a:r>
              <a:rPr lang="en-US" altLang="ja-JP" dirty="0" smtClean="0"/>
              <a:t>※1</a:t>
            </a:r>
            <a:r>
              <a:rPr lang="ja-JP" altLang="en-US" dirty="0" smtClean="0"/>
              <a:t>　コンパイルとは「</a:t>
            </a:r>
            <a:r>
              <a:rPr lang="en-US" altLang="ja-JP" dirty="0" smtClean="0"/>
              <a:t>Zend Engnine</a:t>
            </a:r>
            <a:r>
              <a:rPr lang="ja-JP" altLang="en-US" dirty="0" smtClean="0"/>
              <a:t>」のエグゼキュータが解釈可能な形式に</a:t>
            </a:r>
            <a:r>
              <a:rPr lang="ja-JP" altLang="en-US" smtClean="0"/>
              <a:t>変換する。実</a:t>
            </a:r>
            <a:r>
              <a:rPr lang="ja-JP" altLang="en-US" dirty="0" smtClean="0"/>
              <a:t>行ファイルでは無い</a:t>
            </a:r>
            <a:endParaRPr lang="en-US" altLang="ja-JP" dirty="0" smtClean="0"/>
          </a:p>
          <a:p>
            <a:r>
              <a:rPr lang="ja-JP" altLang="en-US" dirty="0" smtClean="0"/>
              <a:t>リクエストのたびに上記は実施される</a:t>
            </a:r>
            <a:endParaRPr kumimoji="1" lang="en-US" altLang="ja-JP" dirty="0" smtClean="0"/>
          </a:p>
          <a:p>
            <a:endParaRPr kumimoji="1"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1-1-4. Project Avatar</a:t>
            </a:r>
            <a:endParaRPr kumimoji="1" lang="ja-JP" altLang="en-US" dirty="0"/>
          </a:p>
        </p:txBody>
      </p:sp>
      <p:sp>
        <p:nvSpPr>
          <p:cNvPr id="3" name="コンテンツ プレースホルダ 2"/>
          <p:cNvSpPr>
            <a:spLocks noGrp="1"/>
          </p:cNvSpPr>
          <p:nvPr>
            <p:ph idx="1"/>
          </p:nvPr>
        </p:nvSpPr>
        <p:spPr/>
        <p:txBody>
          <a:bodyPr>
            <a:normAutofit/>
          </a:bodyPr>
          <a:lstStyle/>
          <a:p>
            <a:r>
              <a:rPr kumimoji="1" lang="en-US" altLang="ja-JP" dirty="0" smtClean="0"/>
              <a:t>10</a:t>
            </a:r>
            <a:r>
              <a:rPr kumimoji="1" lang="ja-JP" altLang="en-US" dirty="0" smtClean="0"/>
              <a:t>月帰社日時に資料が無いと</a:t>
            </a:r>
            <a:r>
              <a:rPr lang="ja-JP" altLang="en-US" dirty="0" smtClean="0"/>
              <a:t>困って</a:t>
            </a:r>
            <a:r>
              <a:rPr kumimoji="1" lang="ja-JP" altLang="en-US" dirty="0" smtClean="0"/>
              <a:t>・・</a:t>
            </a:r>
            <a:endParaRPr kumimoji="1" lang="en-US" altLang="ja-JP" dirty="0" smtClean="0"/>
          </a:p>
          <a:p>
            <a:r>
              <a:rPr lang="ja-JP" altLang="en-US" dirty="0" smtClean="0"/>
              <a:t>どうやら、以下のコンセプトらしい</a:t>
            </a:r>
            <a:endParaRPr lang="en-US" altLang="ja-JP" dirty="0" smtClean="0"/>
          </a:p>
          <a:p>
            <a:pPr marL="514350" indent="-514350">
              <a:buAutoNum type="arabicParenBoth"/>
            </a:pPr>
            <a:r>
              <a:rPr lang="en-US" altLang="ja-JP" dirty="0" smtClean="0"/>
              <a:t>HTML5</a:t>
            </a:r>
            <a:r>
              <a:rPr lang="ja-JP" altLang="en-US" dirty="0" smtClean="0"/>
              <a:t>アプリ構築フレームワーク</a:t>
            </a:r>
            <a:endParaRPr lang="en-US" altLang="ja-JP" dirty="0" smtClean="0"/>
          </a:p>
          <a:p>
            <a:pPr marL="514350" indent="-514350">
              <a:buAutoNum type="arabicParenBoth"/>
            </a:pPr>
            <a:r>
              <a:rPr lang="en-US" altLang="ja-JP" dirty="0" smtClean="0"/>
              <a:t>JavaScript</a:t>
            </a:r>
            <a:r>
              <a:rPr lang="ja-JP" altLang="en-US" dirty="0" smtClean="0"/>
              <a:t>フレームワーク</a:t>
            </a:r>
            <a:endParaRPr lang="en-US" altLang="ja-JP" dirty="0" smtClean="0"/>
          </a:p>
          <a:p>
            <a:pPr marL="514350" indent="-514350">
              <a:buAutoNum type="arabicParenBoth"/>
            </a:pPr>
            <a:r>
              <a:rPr lang="ja-JP" altLang="en-US" dirty="0" smtClean="0"/>
              <a:t>軽量なサーバ・アーキテクチャ（</a:t>
            </a:r>
            <a:r>
              <a:rPr lang="en-US" altLang="ja-JP" dirty="0" smtClean="0"/>
              <a:t>Thin-Server Architecture</a:t>
            </a:r>
            <a:r>
              <a:rPr lang="ja-JP" altLang="en-US" dirty="0" smtClean="0"/>
              <a:t>）</a:t>
            </a:r>
            <a:endParaRPr lang="en-US" altLang="ja-JP" dirty="0" smtClean="0"/>
          </a:p>
          <a:p>
            <a:r>
              <a:rPr kumimoji="1" lang="en-US" altLang="ja-JP" dirty="0" smtClean="0"/>
              <a:t>(3)</a:t>
            </a:r>
            <a:r>
              <a:rPr kumimoji="1" lang="ja-JP" altLang="en-US" dirty="0" smtClean="0"/>
              <a:t>はサーバ側のフロントコントローラをクライアント側にコントローラを持つイメージ</a:t>
            </a:r>
            <a:endParaRPr kumimoji="1" lang="en-US" altLang="ja-JP"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1-1-5-1. JUnit 4.11</a:t>
            </a:r>
            <a:endParaRPr kumimoji="1" lang="ja-JP" altLang="en-US" dirty="0"/>
          </a:p>
        </p:txBody>
      </p:sp>
      <p:sp>
        <p:nvSpPr>
          <p:cNvPr id="3" name="コンテンツ プレースホルダ 2"/>
          <p:cNvSpPr>
            <a:spLocks noGrp="1"/>
          </p:cNvSpPr>
          <p:nvPr>
            <p:ph idx="1"/>
          </p:nvPr>
        </p:nvSpPr>
        <p:spPr/>
        <p:txBody>
          <a:bodyPr>
            <a:normAutofit fontScale="85000" lnSpcReduction="10000"/>
          </a:bodyPr>
          <a:lstStyle/>
          <a:p>
            <a:r>
              <a:rPr lang="en-US" altLang="ja-JP" dirty="0" smtClean="0"/>
              <a:t>JavaEE</a:t>
            </a:r>
            <a:r>
              <a:rPr lang="ja-JP" altLang="en-US" dirty="0" smtClean="0"/>
              <a:t>ではありませんが・・・</a:t>
            </a:r>
            <a:endParaRPr kumimoji="1" lang="en-US" altLang="ja-JP" dirty="0" smtClean="0"/>
          </a:p>
          <a:p>
            <a:r>
              <a:rPr lang="en-US" altLang="ja-JP" dirty="0" smtClean="0"/>
              <a:t>2012/11/14</a:t>
            </a:r>
            <a:r>
              <a:rPr lang="ja-JP" altLang="en-US" dirty="0" smtClean="0"/>
              <a:t>に</a:t>
            </a:r>
            <a:r>
              <a:rPr lang="en-US" altLang="ja-JP" dirty="0" smtClean="0"/>
              <a:t>JUnit 4.11</a:t>
            </a:r>
            <a:r>
              <a:rPr lang="ja-JP" altLang="en-US" dirty="0" smtClean="0"/>
              <a:t>リリース</a:t>
            </a:r>
            <a:endParaRPr kumimoji="1" lang="en-US" altLang="ja-JP" dirty="0" smtClean="0"/>
          </a:p>
          <a:p>
            <a:r>
              <a:rPr lang="ja-JP" altLang="en-US" dirty="0" smtClean="0"/>
              <a:t>アサーションを記述するためのマッチングライブラリ「</a:t>
            </a:r>
            <a:r>
              <a:rPr lang="en-US" altLang="ja-JP" dirty="0" smtClean="0"/>
              <a:t>Hamcrest</a:t>
            </a:r>
            <a:r>
              <a:rPr lang="ja-JP" altLang="en-US" dirty="0" smtClean="0"/>
              <a:t>」がバージョン</a:t>
            </a:r>
            <a:r>
              <a:rPr lang="en-US" altLang="ja-JP" dirty="0" smtClean="0"/>
              <a:t>1.3</a:t>
            </a:r>
            <a:r>
              <a:rPr lang="ja-JP" altLang="en-US" dirty="0" smtClean="0"/>
              <a:t>にアップデートされ、テストマッチング機能が改善</a:t>
            </a:r>
            <a:endParaRPr lang="en-US" altLang="ja-JP" dirty="0" smtClean="0"/>
          </a:p>
          <a:p>
            <a:pPr>
              <a:buNone/>
            </a:pPr>
            <a:r>
              <a:rPr lang="ja-JP" altLang="en-US" dirty="0" smtClean="0"/>
              <a:t>→</a:t>
            </a:r>
            <a:r>
              <a:rPr lang="en-US" altLang="ja-JP" dirty="0" smtClean="0"/>
              <a:t>assertThat</a:t>
            </a:r>
            <a:r>
              <a:rPr lang="ja-JP" altLang="en-US" dirty="0" smtClean="0"/>
              <a:t>でよく使うやつですね</a:t>
            </a:r>
            <a:endParaRPr lang="en-US" altLang="ja-JP" dirty="0" smtClean="0"/>
          </a:p>
          <a:p>
            <a:r>
              <a:rPr lang="ja-JP" altLang="en-US" dirty="0" smtClean="0"/>
              <a:t>テストに名称を付ける「</a:t>
            </a:r>
            <a:r>
              <a:rPr lang="en-US" altLang="ja-JP" dirty="0" smtClean="0"/>
              <a:t>@Parameters</a:t>
            </a:r>
            <a:r>
              <a:rPr lang="ja-JP" altLang="en-US" dirty="0" smtClean="0"/>
              <a:t>」アノテーションを利用してテストケースを容易に識別</a:t>
            </a:r>
            <a:endParaRPr lang="en-US" altLang="ja-JP" dirty="0" smtClean="0"/>
          </a:p>
          <a:p>
            <a:r>
              <a:rPr lang="ja-JP" altLang="en-US" dirty="0" smtClean="0"/>
              <a:t>「</a:t>
            </a:r>
            <a:r>
              <a:rPr lang="en-US" altLang="ja-JP" dirty="0" smtClean="0"/>
              <a:t>@FixMethodOrder</a:t>
            </a:r>
            <a:r>
              <a:rPr lang="ja-JP" altLang="en-US" dirty="0" smtClean="0"/>
              <a:t>」アノーテーションを</a:t>
            </a:r>
            <a:r>
              <a:rPr lang="en-US" altLang="ja-JP" dirty="0" smtClean="0"/>
              <a:t>MethodSorters</a:t>
            </a:r>
            <a:r>
              <a:rPr lang="ja-JP" altLang="en-US" dirty="0" smtClean="0"/>
              <a:t>を利用することでテストの実行順を設定</a:t>
            </a:r>
            <a:endParaRPr kumimoji="1" lang="ja-JP"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1-1-5-2. JUnit4</a:t>
            </a:r>
            <a:r>
              <a:rPr kumimoji="1" lang="ja-JP" altLang="en-US" dirty="0" smtClean="0"/>
              <a:t>系</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まずは</a:t>
            </a:r>
            <a:r>
              <a:rPr lang="en-US" altLang="ja-JP" dirty="0" smtClean="0"/>
              <a:t>4</a:t>
            </a:r>
            <a:r>
              <a:rPr lang="ja-JP" altLang="en-US" dirty="0" smtClean="0"/>
              <a:t>系について知らないと新機能もわからないと思うので</a:t>
            </a:r>
            <a:endParaRPr kumimoji="1" lang="en-US" altLang="ja-JP" dirty="0" smtClean="0"/>
          </a:p>
          <a:p>
            <a:r>
              <a:rPr lang="en-US" altLang="ja-JP" dirty="0" smtClean="0"/>
              <a:t>3</a:t>
            </a:r>
            <a:r>
              <a:rPr lang="ja-JP" altLang="en-US" dirty="0" smtClean="0"/>
              <a:t>系の違いは大きく分けると</a:t>
            </a:r>
            <a:r>
              <a:rPr lang="en-US" altLang="ja-JP" dirty="0" smtClean="0"/>
              <a:t>2</a:t>
            </a:r>
            <a:r>
              <a:rPr lang="ja-JP" altLang="en-US" dirty="0" smtClean="0"/>
              <a:t>点</a:t>
            </a:r>
            <a:endParaRPr kumimoji="1" lang="en-US" altLang="ja-JP" dirty="0" smtClean="0"/>
          </a:p>
          <a:p>
            <a:pPr marL="514350" indent="-514350">
              <a:buAutoNum type="arabicParenBoth"/>
            </a:pPr>
            <a:r>
              <a:rPr kumimoji="1" lang="en-US" altLang="ja-JP" dirty="0" smtClean="0"/>
              <a:t>TestCase</a:t>
            </a:r>
            <a:r>
              <a:rPr kumimoji="1" lang="ja-JP" altLang="en-US" dirty="0" smtClean="0"/>
              <a:t>を継承しない</a:t>
            </a:r>
            <a:endParaRPr kumimoji="1" lang="en-US" altLang="ja-JP" dirty="0" smtClean="0"/>
          </a:p>
          <a:p>
            <a:pPr marL="514350" indent="-514350">
              <a:buAutoNum type="arabicParenBoth"/>
            </a:pPr>
            <a:r>
              <a:rPr kumimoji="1" lang="ja-JP" altLang="en-US" dirty="0" smtClean="0"/>
              <a:t>アノテーションを使用する</a:t>
            </a:r>
            <a:endParaRPr kumimoji="1" lang="en-US" altLang="ja-JP" dirty="0" smtClean="0"/>
          </a:p>
          <a:p>
            <a:r>
              <a:rPr lang="en-US" altLang="ja-JP" dirty="0" smtClean="0"/>
              <a:t>3</a:t>
            </a:r>
            <a:r>
              <a:rPr lang="ja-JP" altLang="en-US" dirty="0" smtClean="0"/>
              <a:t>系に比べて簡素に記述できるようになってるかな？</a:t>
            </a:r>
            <a:endParaRPr kumimoji="1" lang="ja-JP"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1-1-5-3. 3</a:t>
            </a:r>
            <a:r>
              <a:rPr kumimoji="1" lang="ja-JP" altLang="en-US" dirty="0" smtClean="0"/>
              <a:t>系 </a:t>
            </a:r>
            <a:r>
              <a:rPr kumimoji="1" lang="en-US" altLang="ja-JP" dirty="0" smtClean="0"/>
              <a:t>vs 4</a:t>
            </a:r>
            <a:r>
              <a:rPr kumimoji="1" lang="ja-JP" altLang="en-US" dirty="0" smtClean="0"/>
              <a:t>系の</a:t>
            </a:r>
            <a:r>
              <a:rPr lang="ja-JP" altLang="en-US" dirty="0" smtClean="0"/>
              <a:t>比較</a:t>
            </a:r>
            <a:r>
              <a:rPr lang="en-US" altLang="ja-JP" dirty="0" smtClean="0"/>
              <a:t>(1)</a:t>
            </a:r>
            <a:endParaRPr kumimoji="1" lang="ja-JP" altLang="en-US" dirty="0"/>
          </a:p>
        </p:txBody>
      </p:sp>
      <p:sp>
        <p:nvSpPr>
          <p:cNvPr id="3" name="コンテンツ プレースホルダ 2"/>
          <p:cNvSpPr>
            <a:spLocks noGrp="1"/>
          </p:cNvSpPr>
          <p:nvPr>
            <p:ph idx="1"/>
          </p:nvPr>
        </p:nvSpPr>
        <p:spPr/>
        <p:txBody>
          <a:bodyPr>
            <a:normAutofit fontScale="55000" lnSpcReduction="20000"/>
          </a:bodyPr>
          <a:lstStyle/>
          <a:p>
            <a:r>
              <a:rPr lang="ja-JP" altLang="en-US" dirty="0" smtClean="0"/>
              <a:t>各種定義</a:t>
            </a:r>
            <a:endParaRPr kumimoji="1" lang="en-US" altLang="ja-JP" dirty="0" smtClean="0"/>
          </a:p>
          <a:p>
            <a:pPr>
              <a:buNone/>
            </a:pPr>
            <a:r>
              <a:rPr lang="en-US" altLang="ja-JP" dirty="0" smtClean="0"/>
              <a:t>【3</a:t>
            </a:r>
            <a:r>
              <a:rPr lang="ja-JP" altLang="en-US" dirty="0" smtClean="0"/>
              <a:t>系</a:t>
            </a:r>
            <a:r>
              <a:rPr lang="en-US" altLang="ja-JP" dirty="0" smtClean="0"/>
              <a:t>】</a:t>
            </a:r>
          </a:p>
          <a:p>
            <a:pPr>
              <a:buNone/>
            </a:pPr>
            <a:r>
              <a:rPr kumimoji="1" lang="en-US" altLang="ja-JP" dirty="0" smtClean="0"/>
              <a:t>public class TosTest extends TestCase {</a:t>
            </a:r>
          </a:p>
          <a:p>
            <a:pPr>
              <a:buNone/>
            </a:pPr>
            <a:r>
              <a:rPr lang="en-US" altLang="ja-JP" dirty="0" smtClean="0"/>
              <a:t>    public void </a:t>
            </a:r>
            <a:r>
              <a:rPr lang="en-US" altLang="ja-JP" dirty="0" smtClean="0">
                <a:solidFill>
                  <a:srgbClr val="FF0000"/>
                </a:solidFill>
              </a:rPr>
              <a:t>test</a:t>
            </a:r>
            <a:r>
              <a:rPr lang="en-US" altLang="ja-JP" dirty="0" smtClean="0"/>
              <a:t>XXX() {</a:t>
            </a:r>
          </a:p>
          <a:p>
            <a:pPr>
              <a:buNone/>
            </a:pPr>
            <a:r>
              <a:rPr kumimoji="1" lang="en-US" altLang="ja-JP" dirty="0" smtClean="0"/>
              <a:t>        // </a:t>
            </a:r>
            <a:r>
              <a:rPr kumimoji="1" lang="ja-JP" altLang="en-US" dirty="0" smtClean="0"/>
              <a:t>テスト記述</a:t>
            </a:r>
            <a:endParaRPr kumimoji="1" lang="en-US" altLang="ja-JP" dirty="0" smtClean="0"/>
          </a:p>
          <a:p>
            <a:pPr>
              <a:buNone/>
            </a:pPr>
            <a:r>
              <a:rPr lang="en-US" altLang="ja-JP" dirty="0" smtClean="0"/>
              <a:t>    }</a:t>
            </a:r>
          </a:p>
          <a:p>
            <a:pPr>
              <a:buNone/>
            </a:pPr>
            <a:r>
              <a:rPr kumimoji="1" lang="en-US" altLang="ja-JP" dirty="0" smtClean="0"/>
              <a:t>}</a:t>
            </a:r>
          </a:p>
          <a:p>
            <a:pPr>
              <a:buNone/>
            </a:pPr>
            <a:endParaRPr lang="en-US" altLang="ja-JP" dirty="0" smtClean="0"/>
          </a:p>
          <a:p>
            <a:pPr>
              <a:buNone/>
            </a:pPr>
            <a:r>
              <a:rPr lang="en-US" altLang="ja-JP" dirty="0" smtClean="0"/>
              <a:t>【4</a:t>
            </a:r>
            <a:r>
              <a:rPr lang="ja-JP" altLang="en-US" dirty="0" smtClean="0"/>
              <a:t>系</a:t>
            </a:r>
            <a:r>
              <a:rPr lang="en-US" altLang="ja-JP" dirty="0" smtClean="0"/>
              <a:t>】</a:t>
            </a:r>
          </a:p>
          <a:p>
            <a:pPr>
              <a:buNone/>
            </a:pPr>
            <a:r>
              <a:rPr kumimoji="1" lang="en-US" altLang="ja-JP" dirty="0" smtClean="0"/>
              <a:t>public class TosTest {</a:t>
            </a:r>
          </a:p>
          <a:p>
            <a:pPr>
              <a:buNone/>
            </a:pPr>
            <a:r>
              <a:rPr lang="en-US" altLang="ja-JP" dirty="0" smtClean="0"/>
              <a:t>    </a:t>
            </a:r>
            <a:r>
              <a:rPr lang="en-US" altLang="ja-JP" dirty="0" smtClean="0">
                <a:solidFill>
                  <a:srgbClr val="FF0000"/>
                </a:solidFill>
              </a:rPr>
              <a:t>@Test</a:t>
            </a:r>
          </a:p>
          <a:p>
            <a:pPr>
              <a:buNone/>
            </a:pPr>
            <a:r>
              <a:rPr kumimoji="1" lang="en-US" altLang="ja-JP" dirty="0" smtClean="0"/>
              <a:t>    public void xXX() {</a:t>
            </a:r>
          </a:p>
          <a:p>
            <a:pPr>
              <a:buNone/>
            </a:pPr>
            <a:r>
              <a:rPr lang="en-US" altLang="ja-JP" dirty="0" smtClean="0"/>
              <a:t>        // </a:t>
            </a:r>
            <a:r>
              <a:rPr lang="ja-JP" altLang="en-US" dirty="0" smtClean="0"/>
              <a:t>テスト記述</a:t>
            </a:r>
            <a:endParaRPr lang="en-US" altLang="ja-JP" dirty="0" smtClean="0"/>
          </a:p>
          <a:p>
            <a:pPr>
              <a:buNone/>
            </a:pPr>
            <a:r>
              <a:rPr kumimoji="1" lang="en-US" altLang="ja-JP" dirty="0" smtClean="0"/>
              <a:t>    }</a:t>
            </a:r>
          </a:p>
          <a:p>
            <a:pPr>
              <a:buNone/>
            </a:pPr>
            <a:r>
              <a:rPr lang="en-US" altLang="ja-JP" dirty="0" smtClean="0"/>
              <a:t>}</a:t>
            </a:r>
            <a:endParaRPr kumimoji="1" lang="ja-JP"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1-1-5-4. 3</a:t>
            </a:r>
            <a:r>
              <a:rPr kumimoji="1" lang="ja-JP" altLang="en-US" dirty="0" smtClean="0"/>
              <a:t>系 </a:t>
            </a:r>
            <a:r>
              <a:rPr kumimoji="1" lang="en-US" altLang="ja-JP" dirty="0" smtClean="0"/>
              <a:t>vs 4</a:t>
            </a:r>
            <a:r>
              <a:rPr kumimoji="1" lang="ja-JP" altLang="en-US" dirty="0" smtClean="0"/>
              <a:t>系の</a:t>
            </a:r>
            <a:r>
              <a:rPr lang="ja-JP" altLang="en-US" dirty="0" smtClean="0"/>
              <a:t>比較</a:t>
            </a:r>
            <a:r>
              <a:rPr lang="en-US" altLang="ja-JP" dirty="0" smtClean="0"/>
              <a:t>(2)</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en-US" dirty="0" smtClean="0"/>
              <a:t>基本アノテーションは以下の通り</a:t>
            </a:r>
            <a:endParaRPr lang="en-US" altLang="ja-JP" dirty="0" smtClean="0"/>
          </a:p>
          <a:p>
            <a:r>
              <a:rPr lang="en-US" altLang="ja-JP" dirty="0" smtClean="0"/>
              <a:t>@Test</a:t>
            </a:r>
            <a:r>
              <a:rPr lang="ja-JP" altLang="en-US" dirty="0" smtClean="0"/>
              <a:t>でテスト対象となる</a:t>
            </a:r>
            <a:endParaRPr lang="en-US" altLang="ja-JP" dirty="0" smtClean="0"/>
          </a:p>
          <a:p>
            <a:r>
              <a:rPr lang="en-US" altLang="ja-JP" dirty="0" smtClean="0"/>
              <a:t>@Test(expected=XXXException.class)</a:t>
            </a:r>
            <a:r>
              <a:rPr lang="ja-JP" altLang="en-US" dirty="0" smtClean="0"/>
              <a:t>で例外発生のテストができます</a:t>
            </a:r>
            <a:endParaRPr lang="en-US" altLang="ja-JP" dirty="0" smtClean="0"/>
          </a:p>
          <a:p>
            <a:r>
              <a:rPr kumimoji="1" lang="en-US" altLang="ja-JP" dirty="0" smtClean="0"/>
              <a:t>@Before</a:t>
            </a:r>
            <a:r>
              <a:rPr lang="ja-JP" altLang="en-US" dirty="0" smtClean="0"/>
              <a:t>で</a:t>
            </a:r>
            <a:r>
              <a:rPr kumimoji="1" lang="en-US" altLang="ja-JP" dirty="0" smtClean="0"/>
              <a:t>setUp</a:t>
            </a:r>
            <a:r>
              <a:rPr kumimoji="1" lang="ja-JP" altLang="en-US" dirty="0" smtClean="0"/>
              <a:t>メソッドを表す</a:t>
            </a:r>
            <a:endParaRPr kumimoji="1" lang="en-US" altLang="ja-JP" dirty="0" smtClean="0"/>
          </a:p>
          <a:p>
            <a:r>
              <a:rPr lang="en-US" altLang="ja-JP" dirty="0" smtClean="0"/>
              <a:t>@After</a:t>
            </a:r>
            <a:r>
              <a:rPr lang="ja-JP" altLang="en-US" dirty="0" smtClean="0"/>
              <a:t>で</a:t>
            </a:r>
            <a:r>
              <a:rPr lang="en-US" altLang="ja-JP" dirty="0" smtClean="0"/>
              <a:t>tearDown</a:t>
            </a:r>
            <a:r>
              <a:rPr lang="ja-JP" altLang="en-US" dirty="0" smtClean="0"/>
              <a:t>メソッドを表す</a:t>
            </a:r>
            <a:endParaRPr lang="en-US" altLang="ja-JP" dirty="0" smtClean="0"/>
          </a:p>
          <a:p>
            <a:r>
              <a:rPr lang="en-US" altLang="ja-JP" dirty="0" smtClean="0"/>
              <a:t>@BeforeClass</a:t>
            </a:r>
            <a:r>
              <a:rPr lang="ja-JP" altLang="en-US" dirty="0" smtClean="0"/>
              <a:t>で全テスト実行前</a:t>
            </a:r>
            <a:r>
              <a:rPr lang="en-US" altLang="ja-JP" dirty="0" smtClean="0"/>
              <a:t>1</a:t>
            </a:r>
            <a:r>
              <a:rPr lang="ja-JP" altLang="en-US" dirty="0" smtClean="0"/>
              <a:t>回だけ実行</a:t>
            </a:r>
            <a:endParaRPr lang="en-US" altLang="ja-JP" dirty="0" smtClean="0"/>
          </a:p>
          <a:p>
            <a:r>
              <a:rPr lang="en-US" altLang="ja-JP" dirty="0" smtClean="0"/>
              <a:t>@AfterClass</a:t>
            </a:r>
            <a:r>
              <a:rPr lang="ja-JP" altLang="en-US" dirty="0" smtClean="0"/>
              <a:t>で全テスト実行後</a:t>
            </a:r>
            <a:r>
              <a:rPr lang="en-US" altLang="ja-JP" dirty="0" smtClean="0"/>
              <a:t>1</a:t>
            </a:r>
            <a:r>
              <a:rPr lang="ja-JP" altLang="en-US" dirty="0" smtClean="0"/>
              <a:t>回だけ実行</a:t>
            </a:r>
            <a:endParaRPr lang="en-US" altLang="ja-JP" dirty="0" smtClean="0"/>
          </a:p>
          <a:p>
            <a:pPr>
              <a:buNone/>
            </a:pPr>
            <a:r>
              <a:rPr lang="ja-JP" altLang="en-US" dirty="0" smtClean="0"/>
              <a:t>→</a:t>
            </a:r>
            <a:r>
              <a:rPr lang="en-US" altLang="ja-JP" dirty="0" smtClean="0"/>
              <a:t>@BeforeClass</a:t>
            </a:r>
            <a:r>
              <a:rPr lang="ja-JP" altLang="en-US" dirty="0" smtClean="0"/>
              <a:t>、</a:t>
            </a:r>
            <a:r>
              <a:rPr lang="en-US" altLang="ja-JP" dirty="0" smtClean="0"/>
              <a:t>@AfterClass</a:t>
            </a:r>
            <a:r>
              <a:rPr lang="ja-JP" altLang="en-US" dirty="0" smtClean="0"/>
              <a:t>に指定するメソッドは</a:t>
            </a:r>
            <a:r>
              <a:rPr lang="en-US" altLang="ja-JP" dirty="0" smtClean="0"/>
              <a:t>static</a:t>
            </a:r>
            <a:r>
              <a:rPr lang="ja-JP" altLang="en-US" dirty="0" smtClean="0"/>
              <a:t>メソッドにする必要がある</a:t>
            </a:r>
            <a:endParaRPr lang="en-US" altLang="ja-JP" dirty="0" smtClean="0"/>
          </a:p>
          <a:p>
            <a:endParaRPr kumimoji="1" lang="en-US" altLang="ja-JP"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 </a:t>
            </a:r>
            <a:r>
              <a:rPr kumimoji="1" lang="ja-JP" altLang="en-US" dirty="0" smtClean="0"/>
              <a:t>今月の技術トピックス</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今月のトピックスは以下の通り</a:t>
            </a:r>
            <a:endParaRPr lang="en-US" altLang="ja-JP" dirty="0" smtClean="0"/>
          </a:p>
          <a:p>
            <a:pPr marL="514350" indent="-514350">
              <a:buAutoNum type="arabicParenBoth"/>
            </a:pPr>
            <a:r>
              <a:rPr lang="en-US" altLang="ja-JP" dirty="0" smtClean="0"/>
              <a:t>JavaEE7</a:t>
            </a:r>
            <a:endParaRPr kumimoji="1" lang="en-US" altLang="ja-JP" dirty="0" smtClean="0"/>
          </a:p>
          <a:p>
            <a:pPr marL="514350" indent="-514350">
              <a:buAutoNum type="arabicParenBoth"/>
            </a:pPr>
            <a:r>
              <a:rPr lang="ja-JP" altLang="en-US" dirty="0" smtClean="0"/>
              <a:t>スマートフォン関連</a:t>
            </a:r>
            <a:endParaRPr lang="en-US" altLang="ja-JP" dirty="0" smtClean="0"/>
          </a:p>
          <a:p>
            <a:pPr marL="514350" indent="-514350">
              <a:buAutoNum type="arabicParenBoth"/>
            </a:pPr>
            <a:r>
              <a:rPr lang="ja-JP" altLang="en-US" dirty="0" smtClean="0"/>
              <a:t>各種ツールについて</a:t>
            </a:r>
            <a:endParaRPr kumimoji="1"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1-2-1. Android4.2</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en-US" altLang="ja-JP" dirty="0" smtClean="0"/>
              <a:t>2012/10/29</a:t>
            </a:r>
            <a:r>
              <a:rPr kumimoji="1" lang="ja-JP" altLang="en-US" dirty="0" smtClean="0"/>
              <a:t>に</a:t>
            </a:r>
            <a:r>
              <a:rPr kumimoji="1" lang="en-US" altLang="ja-JP" dirty="0" smtClean="0"/>
              <a:t>Android4.2</a:t>
            </a:r>
            <a:r>
              <a:rPr kumimoji="1" lang="ja-JP" altLang="en-US" dirty="0" smtClean="0"/>
              <a:t>をリリース</a:t>
            </a:r>
            <a:endParaRPr kumimoji="1" lang="en-US" altLang="ja-JP" dirty="0" smtClean="0"/>
          </a:p>
          <a:p>
            <a:r>
              <a:rPr lang="ja-JP" altLang="en-US" dirty="0" smtClean="0"/>
              <a:t>コードネームは「</a:t>
            </a:r>
            <a:r>
              <a:rPr lang="en-US" altLang="ja-JP" dirty="0" smtClean="0"/>
              <a:t>Jelly Bean</a:t>
            </a:r>
            <a:r>
              <a:rPr lang="ja-JP" altLang="en-US" dirty="0" smtClean="0"/>
              <a:t>」のまま</a:t>
            </a:r>
            <a:endParaRPr lang="en-US" altLang="ja-JP" dirty="0" smtClean="0"/>
          </a:p>
          <a:p>
            <a:r>
              <a:rPr kumimoji="1" lang="ja-JP" altLang="en-US" dirty="0" smtClean="0"/>
              <a:t>いくつか新機能がリリースされました</a:t>
            </a:r>
            <a:endParaRPr kumimoji="1" lang="en-US" altLang="ja-JP" dirty="0" smtClean="0"/>
          </a:p>
          <a:p>
            <a:r>
              <a:rPr kumimoji="1" lang="ja-JP" altLang="en-US" dirty="0" smtClean="0"/>
              <a:t>興味が沸く機能がなかった・・・</a:t>
            </a:r>
            <a:endParaRPr kumimoji="1" lang="en-US" altLang="ja-JP" dirty="0" smtClean="0"/>
          </a:p>
          <a:p>
            <a:r>
              <a:rPr lang="ja-JP" altLang="en-US" dirty="0" smtClean="0"/>
              <a:t>タブレット向けにマルチユーザサポート</a:t>
            </a:r>
            <a:endParaRPr lang="en-US" altLang="ja-JP" dirty="0" smtClean="0"/>
          </a:p>
          <a:p>
            <a:pPr>
              <a:buNone/>
            </a:pPr>
            <a:r>
              <a:rPr lang="ja-JP" altLang="en-US" dirty="0" smtClean="0"/>
              <a:t>→ホームスクリーンを切替えることが可能</a:t>
            </a:r>
            <a:endParaRPr lang="en-US" altLang="ja-JP" dirty="0" smtClean="0"/>
          </a:p>
          <a:p>
            <a:pPr>
              <a:buNone/>
            </a:pPr>
            <a:r>
              <a:rPr lang="ja-JP" altLang="en-US" dirty="0" smtClean="0"/>
              <a:t>→ログイン</a:t>
            </a:r>
            <a:r>
              <a:rPr lang="en-US" altLang="ja-JP" dirty="0" smtClean="0"/>
              <a:t>/</a:t>
            </a:r>
            <a:r>
              <a:rPr lang="ja-JP" altLang="en-US" dirty="0" smtClean="0"/>
              <a:t>ログアウトは不要</a:t>
            </a:r>
            <a:endParaRPr lang="en-US" altLang="ja-JP" dirty="0" smtClean="0"/>
          </a:p>
          <a:p>
            <a:r>
              <a:rPr lang="ja-JP" altLang="en-US" dirty="0" smtClean="0"/>
              <a:t>業務で使うときなんかはいいのかな？</a:t>
            </a:r>
            <a:endParaRPr kumimoji="1" lang="ja-JP"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1-2-2. RubyMotion</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en-US" altLang="ja-JP" dirty="0" smtClean="0"/>
              <a:t>Ruby</a:t>
            </a:r>
            <a:r>
              <a:rPr kumimoji="1" lang="ja-JP" altLang="en-US" dirty="0" smtClean="0"/>
              <a:t>で</a:t>
            </a:r>
            <a:r>
              <a:rPr kumimoji="1" lang="en-US" altLang="ja-JP" dirty="0" smtClean="0"/>
              <a:t>iOS</a:t>
            </a:r>
            <a:r>
              <a:rPr kumimoji="1" lang="ja-JP" altLang="en-US" dirty="0" smtClean="0"/>
              <a:t>アプリを作ることができる製品</a:t>
            </a:r>
            <a:endParaRPr kumimoji="1" lang="en-US" altLang="ja-JP" dirty="0" smtClean="0"/>
          </a:p>
          <a:p>
            <a:pPr>
              <a:buNone/>
            </a:pPr>
            <a:r>
              <a:rPr lang="ja-JP" altLang="en-US" dirty="0" smtClean="0"/>
              <a:t>→</a:t>
            </a:r>
            <a:r>
              <a:rPr lang="en-US" altLang="ja-JP" dirty="0" smtClean="0"/>
              <a:t>1</a:t>
            </a:r>
            <a:r>
              <a:rPr lang="ja-JP" altLang="en-US" dirty="0" smtClean="0"/>
              <a:t>年有効な有料ライセンス（</a:t>
            </a:r>
            <a:r>
              <a:rPr lang="en-US" altLang="ja-JP" dirty="0" smtClean="0"/>
              <a:t>16,400</a:t>
            </a:r>
            <a:r>
              <a:rPr lang="ja-JP" altLang="en-US" dirty="0" smtClean="0"/>
              <a:t>）ですが・・・</a:t>
            </a:r>
            <a:endParaRPr kumimoji="1" lang="en-US" altLang="ja-JP" dirty="0" smtClean="0"/>
          </a:p>
          <a:p>
            <a:r>
              <a:rPr lang="en-US" altLang="ja-JP" dirty="0" smtClean="0"/>
              <a:t>Ruby</a:t>
            </a:r>
            <a:r>
              <a:rPr lang="ja-JP" altLang="en-US" dirty="0" smtClean="0"/>
              <a:t>で作成したものをバイナリへ変換</a:t>
            </a:r>
            <a:endParaRPr lang="en-US" altLang="ja-JP" dirty="0" smtClean="0"/>
          </a:p>
          <a:p>
            <a:r>
              <a:rPr lang="en-US" altLang="ja-JP" dirty="0" smtClean="0"/>
              <a:t>Android</a:t>
            </a:r>
            <a:r>
              <a:rPr lang="ja-JP" altLang="en-US" dirty="0" smtClean="0"/>
              <a:t>アプリは作成できない</a:t>
            </a:r>
            <a:endParaRPr lang="en-US" altLang="ja-JP" dirty="0" smtClean="0"/>
          </a:p>
          <a:p>
            <a:r>
              <a:rPr kumimoji="1" lang="ja-JP" altLang="en-US" dirty="0" smtClean="0"/>
              <a:t>正直、メリットを感じませんが・・・</a:t>
            </a:r>
            <a:endParaRPr kumimoji="1" lang="en-US" altLang="ja-JP" dirty="0" smtClean="0"/>
          </a:p>
          <a:p>
            <a:r>
              <a:rPr lang="en-US" altLang="ja-JP" dirty="0" smtClean="0"/>
              <a:t>Ruby</a:t>
            </a:r>
            <a:r>
              <a:rPr lang="ja-JP" altLang="en-US" dirty="0" smtClean="0"/>
              <a:t>に慣れている人にはいいのかも？</a:t>
            </a:r>
            <a:endParaRPr lang="en-US" altLang="ja-JP" dirty="0" smtClean="0"/>
          </a:p>
          <a:p>
            <a:pPr>
              <a:buNone/>
            </a:pPr>
            <a:r>
              <a:rPr kumimoji="1" lang="en-US" altLang="ja-JP" dirty="0" smtClean="0"/>
              <a:t>【</a:t>
            </a:r>
            <a:r>
              <a:rPr kumimoji="1" lang="ja-JP" altLang="en-US" dirty="0" smtClean="0"/>
              <a:t>参考</a:t>
            </a:r>
            <a:r>
              <a:rPr lang="en-US" altLang="ja-JP" dirty="0" smtClean="0"/>
              <a:t>】http://jp.rubyist.net/magazine/?0039-IntroductionToRubyMotion</a:t>
            </a:r>
            <a:endParaRPr kumimoji="1" lang="ja-JP"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1-2-3. Sencha Touch 2.1</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en-US" altLang="ja-JP" dirty="0" smtClean="0"/>
              <a:t>2012/11/6</a:t>
            </a:r>
            <a:r>
              <a:rPr kumimoji="1" lang="ja-JP" altLang="en-US" dirty="0" smtClean="0"/>
              <a:t>に米</a:t>
            </a:r>
            <a:r>
              <a:rPr kumimoji="1" lang="en-US" altLang="ja-JP" dirty="0" smtClean="0"/>
              <a:t>Sencha</a:t>
            </a:r>
            <a:r>
              <a:rPr kumimoji="1" lang="ja-JP" altLang="en-US" dirty="0" smtClean="0"/>
              <a:t>が「</a:t>
            </a:r>
            <a:r>
              <a:rPr lang="en-US" altLang="ja-JP" dirty="0" smtClean="0"/>
              <a:t> Sencha Touch 2.1 </a:t>
            </a:r>
            <a:r>
              <a:rPr kumimoji="1" lang="ja-JP" altLang="en-US" dirty="0" smtClean="0"/>
              <a:t>」をリリース</a:t>
            </a:r>
            <a:endParaRPr kumimoji="1" lang="en-US" altLang="ja-JP" dirty="0" smtClean="0"/>
          </a:p>
          <a:p>
            <a:r>
              <a:rPr lang="en-US" altLang="ja-JP" dirty="0" smtClean="0"/>
              <a:t>HTML5</a:t>
            </a:r>
            <a:r>
              <a:rPr lang="ja-JP" altLang="en-US" dirty="0" smtClean="0"/>
              <a:t>ベースのモバイル向けフレームワーク</a:t>
            </a:r>
            <a:endParaRPr lang="en-US" altLang="ja-JP" dirty="0" smtClean="0"/>
          </a:p>
          <a:p>
            <a:r>
              <a:rPr lang="ja-JP" altLang="en-US" dirty="0" smtClean="0"/>
              <a:t>高速なレイアウト、</a:t>
            </a:r>
            <a:r>
              <a:rPr lang="en-US" altLang="ja-JP" dirty="0" smtClean="0"/>
              <a:t>TaskQueue</a:t>
            </a:r>
            <a:r>
              <a:rPr lang="ja-JP" altLang="en-US" dirty="0" smtClean="0"/>
              <a:t>メカニズムの追加などの性能強化</a:t>
            </a:r>
            <a:endParaRPr lang="en-US" altLang="ja-JP" dirty="0" smtClean="0"/>
          </a:p>
          <a:p>
            <a:r>
              <a:rPr lang="en-US" altLang="ja-JP" dirty="0" smtClean="0"/>
              <a:t>Chart</a:t>
            </a:r>
            <a:r>
              <a:rPr lang="ja-JP" altLang="en-US" dirty="0" smtClean="0"/>
              <a:t>パッケージではローソク足チャートが加わり、既存の棒グラフ、パイチャートも強化</a:t>
            </a:r>
            <a:endParaRPr lang="en-US" altLang="ja-JP" dirty="0" smtClean="0"/>
          </a:p>
          <a:p>
            <a:r>
              <a:rPr kumimoji="1" lang="ja-JP" altLang="en-US" dirty="0" smtClean="0"/>
              <a:t>詳しくは石○氏の技術発表で教えてくれると思います・・・</a:t>
            </a:r>
            <a:endParaRPr kumimoji="1" lang="ja-JP"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1-2-4-1. Baas</a:t>
            </a:r>
            <a:r>
              <a:rPr kumimoji="1" lang="ja-JP" altLang="en-US" dirty="0" smtClean="0"/>
              <a:t>（バース）</a:t>
            </a:r>
            <a:endParaRPr kumimoji="1" lang="ja-JP" altLang="en-US" dirty="0"/>
          </a:p>
        </p:txBody>
      </p:sp>
      <p:sp>
        <p:nvSpPr>
          <p:cNvPr id="3" name="コンテンツ プレースホルダ 2"/>
          <p:cNvSpPr>
            <a:spLocks noGrp="1"/>
          </p:cNvSpPr>
          <p:nvPr>
            <p:ph idx="1"/>
          </p:nvPr>
        </p:nvSpPr>
        <p:spPr/>
        <p:txBody>
          <a:bodyPr>
            <a:normAutofit fontScale="85000" lnSpcReduction="20000"/>
          </a:bodyPr>
          <a:lstStyle/>
          <a:p>
            <a:r>
              <a:rPr kumimoji="1" lang="ja-JP" altLang="en-US" dirty="0" smtClean="0"/>
              <a:t>阪神タイガースの助っ人ではありません・・・</a:t>
            </a:r>
            <a:endParaRPr kumimoji="1" lang="en-US" altLang="ja-JP" dirty="0" smtClean="0"/>
          </a:p>
          <a:p>
            <a:r>
              <a:rPr lang="en-US" altLang="ja-JP" dirty="0" smtClean="0"/>
              <a:t>Backend as a Service</a:t>
            </a:r>
            <a:r>
              <a:rPr lang="ja-JP" altLang="en-US" dirty="0" smtClean="0"/>
              <a:t>の略で</a:t>
            </a:r>
            <a:r>
              <a:rPr kumimoji="1" lang="en-US" altLang="ja-JP" dirty="0" smtClean="0"/>
              <a:t>IaaS</a:t>
            </a:r>
            <a:r>
              <a:rPr kumimoji="1" lang="ja-JP" altLang="en-US" dirty="0" smtClean="0"/>
              <a:t>、</a:t>
            </a:r>
            <a:r>
              <a:rPr kumimoji="1" lang="en-US" altLang="ja-JP" dirty="0" smtClean="0"/>
              <a:t>PaaS</a:t>
            </a:r>
            <a:r>
              <a:rPr kumimoji="1" lang="ja-JP" altLang="en-US" dirty="0" smtClean="0"/>
              <a:t>、</a:t>
            </a:r>
            <a:r>
              <a:rPr kumimoji="1" lang="en-US" altLang="ja-JP" dirty="0" smtClean="0"/>
              <a:t>SaaS</a:t>
            </a:r>
            <a:r>
              <a:rPr kumimoji="1" lang="ja-JP" altLang="en-US" dirty="0" smtClean="0"/>
              <a:t>と同じく、クラウドサービスで</a:t>
            </a:r>
            <a:r>
              <a:rPr lang="ja-JP" altLang="en-US" dirty="0" smtClean="0"/>
              <a:t>スマートデバイス対応のクラウド</a:t>
            </a:r>
            <a:endParaRPr lang="en-US" altLang="ja-JP" dirty="0" smtClean="0"/>
          </a:p>
          <a:p>
            <a:r>
              <a:rPr lang="en-US" altLang="ja-JP" dirty="0" smtClean="0"/>
              <a:t>BaaS</a:t>
            </a:r>
            <a:r>
              <a:rPr lang="ja-JP" altLang="en-US" dirty="0" smtClean="0"/>
              <a:t>を使用することでアプリ開発者はサーバ側をクラウドに任せることができる</a:t>
            </a:r>
            <a:endParaRPr lang="en-US" altLang="ja-JP" dirty="0" smtClean="0"/>
          </a:p>
          <a:p>
            <a:pPr>
              <a:buNone/>
            </a:pPr>
            <a:r>
              <a:rPr lang="ja-JP" altLang="en-US" dirty="0" smtClean="0"/>
              <a:t>→対応できる範囲は多くはないですが・・・</a:t>
            </a:r>
            <a:endParaRPr lang="en-US" altLang="ja-JP" dirty="0" smtClean="0"/>
          </a:p>
          <a:p>
            <a:r>
              <a:rPr kumimoji="1" lang="en-US" altLang="ja-JP" dirty="0" smtClean="0"/>
              <a:t>BaaS</a:t>
            </a:r>
            <a:r>
              <a:rPr kumimoji="1" lang="ja-JP" altLang="en-US" dirty="0" smtClean="0"/>
              <a:t>は</a:t>
            </a:r>
            <a:r>
              <a:rPr lang="ja-JP" altLang="en-US" dirty="0" smtClean="0"/>
              <a:t>データストア機能、プッシュ通信機能、ユーザー管理機能、ソーシャルとの連係を備えており、</a:t>
            </a:r>
            <a:r>
              <a:rPr lang="en-US" altLang="ja-JP" dirty="0" smtClean="0"/>
              <a:t>API</a:t>
            </a:r>
            <a:r>
              <a:rPr lang="ja-JP" altLang="en-US" dirty="0" smtClean="0"/>
              <a:t>経由で呼び出せる</a:t>
            </a:r>
            <a:endParaRPr lang="en-US" altLang="ja-JP" dirty="0" smtClean="0"/>
          </a:p>
          <a:p>
            <a:r>
              <a:rPr kumimoji="1" lang="ja-JP" altLang="en-US" dirty="0" smtClean="0"/>
              <a:t>「</a:t>
            </a:r>
            <a:r>
              <a:rPr kumimoji="1" lang="en-US" altLang="ja-JP" dirty="0" smtClean="0"/>
              <a:t>Parse</a:t>
            </a:r>
            <a:r>
              <a:rPr kumimoji="1" lang="ja-JP" altLang="en-US" dirty="0" smtClean="0"/>
              <a:t>」、「</a:t>
            </a:r>
            <a:r>
              <a:rPr kumimoji="1" lang="en-US" altLang="ja-JP" dirty="0" smtClean="0"/>
              <a:t>Kinevey</a:t>
            </a:r>
            <a:r>
              <a:rPr kumimoji="1" lang="ja-JP" altLang="en-US" dirty="0" smtClean="0"/>
              <a:t>」などのサービスが既に提供されている</a:t>
            </a:r>
            <a:endParaRPr kumimoji="1" lang="ja-JP"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1-2-4-2. SaaS</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皆さん使っているので説明できますよね？</a:t>
            </a:r>
            <a:endParaRPr kumimoji="1" lang="ja-JP"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1-2-4-2. SaaS</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Software as a Service</a:t>
            </a:r>
            <a:r>
              <a:rPr kumimoji="1" lang="ja-JP" altLang="en-US" dirty="0" smtClean="0"/>
              <a:t>の略</a:t>
            </a:r>
            <a:endParaRPr kumimoji="1" lang="en-US" altLang="ja-JP" dirty="0" smtClean="0"/>
          </a:p>
          <a:p>
            <a:r>
              <a:rPr lang="ja-JP" altLang="en-US" dirty="0" smtClean="0"/>
              <a:t>簡単に言うとクラウド上にあるサービスをネットワーク経由で使用</a:t>
            </a:r>
            <a:endParaRPr lang="en-US" altLang="ja-JP" dirty="0" smtClean="0"/>
          </a:p>
          <a:p>
            <a:r>
              <a:rPr lang="ja-JP" altLang="en-US" dirty="0" smtClean="0"/>
              <a:t>昔は</a:t>
            </a:r>
            <a:r>
              <a:rPr lang="en-US" altLang="ja-JP" dirty="0" smtClean="0"/>
              <a:t>ASP</a:t>
            </a:r>
            <a:r>
              <a:rPr lang="ja-JP" altLang="en-US" dirty="0" smtClean="0"/>
              <a:t>って呼ばれていたやつですね</a:t>
            </a:r>
            <a:endParaRPr lang="en-US" altLang="ja-JP" dirty="0" smtClean="0"/>
          </a:p>
          <a:p>
            <a:r>
              <a:rPr kumimoji="1" lang="ja-JP" altLang="en-US" dirty="0" smtClean="0"/>
              <a:t>メリットとしては開発しなくても、お金を払えば自由に使えることですかね</a:t>
            </a:r>
            <a:endParaRPr kumimoji="1" lang="en-US" altLang="ja-JP" dirty="0" smtClean="0"/>
          </a:p>
          <a:p>
            <a:r>
              <a:rPr lang="ja-JP" altLang="en-US" dirty="0" smtClean="0"/>
              <a:t>最近ではある程度のカスタマイズもできる</a:t>
            </a:r>
            <a:endParaRPr lang="en-US" altLang="ja-JP" dirty="0" smtClean="0"/>
          </a:p>
          <a:p>
            <a:r>
              <a:rPr kumimoji="1" lang="en-US" altLang="ja-JP" dirty="0" smtClean="0"/>
              <a:t>Google</a:t>
            </a:r>
            <a:r>
              <a:rPr lang="ja-JP" altLang="en-US" dirty="0" smtClean="0"/>
              <a:t> </a:t>
            </a:r>
            <a:r>
              <a:rPr lang="en-US" altLang="ja-JP" dirty="0" smtClean="0"/>
              <a:t>Drive</a:t>
            </a:r>
            <a:r>
              <a:rPr lang="ja-JP" altLang="en-US" dirty="0" smtClean="0"/>
              <a:t>などが当たる</a:t>
            </a:r>
            <a:endParaRPr kumimoji="1" lang="ja-JP"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1-2-4-3. IaaS</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最近は結構使われてますよね？</a:t>
            </a:r>
            <a:endParaRPr kumimoji="1" lang="ja-JP"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1-2-4-3. IaaS</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t>Infrastructure as a Service</a:t>
            </a:r>
            <a:r>
              <a:rPr lang="ja-JP" altLang="en-US" dirty="0" smtClean="0"/>
              <a:t>の略</a:t>
            </a:r>
            <a:endParaRPr lang="en-US" altLang="ja-JP" dirty="0" smtClean="0"/>
          </a:p>
          <a:p>
            <a:r>
              <a:rPr lang="ja-JP" altLang="en-US" dirty="0" smtClean="0"/>
              <a:t>仮想化技術を利用して</a:t>
            </a:r>
            <a:r>
              <a:rPr lang="en-US" altLang="ja-JP" dirty="0" smtClean="0"/>
              <a:t>CPU</a:t>
            </a:r>
            <a:r>
              <a:rPr lang="ja-JP" altLang="en-US" dirty="0" smtClean="0"/>
              <a:t>、ストレージ、</a:t>
            </a:r>
            <a:r>
              <a:rPr lang="en-US" altLang="ja-JP" dirty="0" smtClean="0"/>
              <a:t>OS</a:t>
            </a:r>
            <a:r>
              <a:rPr lang="ja-JP" altLang="en-US" dirty="0" smtClean="0"/>
              <a:t>、ミドルウェアなど、システムを構成するためのインフラをインターネット経由で提供する</a:t>
            </a:r>
            <a:endParaRPr lang="en-US" altLang="ja-JP" dirty="0" smtClean="0"/>
          </a:p>
          <a:p>
            <a:r>
              <a:rPr kumimoji="1" lang="ja-JP" altLang="en-US" dirty="0" smtClean="0"/>
              <a:t>インフラ構成を自由に変更でき、負荷により</a:t>
            </a:r>
            <a:r>
              <a:rPr kumimoji="1" lang="en-US" altLang="ja-JP" dirty="0" smtClean="0"/>
              <a:t>CPU</a:t>
            </a:r>
            <a:r>
              <a:rPr kumimoji="1" lang="ja-JP" altLang="en-US" dirty="0" smtClean="0"/>
              <a:t>を増設したりすることが容易</a:t>
            </a:r>
            <a:endParaRPr kumimoji="1" lang="en-US" altLang="ja-JP" dirty="0" smtClean="0"/>
          </a:p>
          <a:p>
            <a:r>
              <a:rPr lang="ja-JP" altLang="en-US" dirty="0" smtClean="0"/>
              <a:t>アクセス数の見積が難しい場合などに有効</a:t>
            </a:r>
            <a:endParaRPr lang="en-US" altLang="ja-JP" dirty="0" smtClean="0"/>
          </a:p>
          <a:p>
            <a:r>
              <a:rPr kumimoji="1" lang="en-US" altLang="ja-JP" dirty="0" smtClean="0"/>
              <a:t>Amazon EC2</a:t>
            </a:r>
            <a:r>
              <a:rPr kumimoji="1" lang="ja-JP" altLang="en-US" dirty="0" smtClean="0"/>
              <a:t>などが当たる</a:t>
            </a:r>
            <a:endParaRPr kumimoji="1" lang="ja-JP"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1-3-4-4. PaaS</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これは有名ですよね？</a:t>
            </a:r>
            <a:endParaRPr kumimoji="1" lang="ja-JP"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1-3-4-4. PaaS</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t>Platform as a Service</a:t>
            </a:r>
            <a:r>
              <a:rPr lang="ja-JP" altLang="en-US" dirty="0" smtClean="0"/>
              <a:t>の略</a:t>
            </a:r>
            <a:endParaRPr lang="en-US" altLang="ja-JP" dirty="0" smtClean="0"/>
          </a:p>
          <a:p>
            <a:r>
              <a:rPr lang="en-US" altLang="ja-JP" dirty="0" smtClean="0"/>
              <a:t>SaaS</a:t>
            </a:r>
            <a:r>
              <a:rPr lang="ja-JP" altLang="en-US" dirty="0" smtClean="0"/>
              <a:t>によるアプリケーションの実行基盤を提供するサービスを</a:t>
            </a:r>
            <a:r>
              <a:rPr lang="en-US" altLang="ja-JP" dirty="0" smtClean="0"/>
              <a:t>PaaS</a:t>
            </a:r>
            <a:r>
              <a:rPr lang="ja-JP" altLang="en-US" dirty="0" smtClean="0"/>
              <a:t>と呼ぶ</a:t>
            </a:r>
            <a:endParaRPr lang="en-US" altLang="ja-JP" dirty="0" smtClean="0"/>
          </a:p>
          <a:p>
            <a:r>
              <a:rPr lang="ja-JP" altLang="en-US" dirty="0" smtClean="0"/>
              <a:t>開発環境 </a:t>
            </a:r>
            <a:r>
              <a:rPr lang="en-US" altLang="ja-JP" dirty="0" smtClean="0"/>
              <a:t>or </a:t>
            </a:r>
            <a:r>
              <a:rPr lang="ja-JP" altLang="en-US" dirty="0" smtClean="0"/>
              <a:t>実行環境を整えなくてもいきなり利用できるところがメリットですかね</a:t>
            </a:r>
            <a:endParaRPr lang="en-US" altLang="ja-JP" dirty="0" smtClean="0"/>
          </a:p>
          <a:p>
            <a:pPr>
              <a:buNone/>
            </a:pPr>
            <a:r>
              <a:rPr lang="ja-JP" altLang="en-US" dirty="0" smtClean="0"/>
              <a:t>→インストールできない人などに有効ですかね・・・・</a:t>
            </a:r>
            <a:endParaRPr lang="en-US" altLang="ja-JP" dirty="0" smtClean="0"/>
          </a:p>
          <a:p>
            <a:r>
              <a:rPr lang="en-US" altLang="ja-JP" dirty="0" smtClean="0"/>
              <a:t>Google App Engine</a:t>
            </a:r>
            <a:r>
              <a:rPr lang="ja-JP" altLang="en-US" dirty="0" smtClean="0"/>
              <a:t>などが当たります</a:t>
            </a:r>
            <a:endParaRPr lang="en-US" altLang="ja-JP" dirty="0" smtClean="0"/>
          </a:p>
          <a:p>
            <a:endParaRPr kumimoji="1"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1-1. JavaEE7</a:t>
            </a:r>
            <a:endParaRPr kumimoji="1" lang="ja-JP" altLang="en-US" dirty="0"/>
          </a:p>
        </p:txBody>
      </p:sp>
      <p:sp>
        <p:nvSpPr>
          <p:cNvPr id="3" name="コンテンツ プレースホルダ 2"/>
          <p:cNvSpPr>
            <a:spLocks noGrp="1"/>
          </p:cNvSpPr>
          <p:nvPr>
            <p:ph idx="1"/>
          </p:nvPr>
        </p:nvSpPr>
        <p:spPr/>
        <p:txBody>
          <a:bodyPr>
            <a:normAutofit fontScale="85000" lnSpcReduction="20000"/>
          </a:bodyPr>
          <a:lstStyle/>
          <a:p>
            <a:r>
              <a:rPr lang="ja-JP" altLang="en-US" dirty="0" smtClean="0"/>
              <a:t>主要な新機能について説明します</a:t>
            </a:r>
            <a:endParaRPr lang="en-US" altLang="ja-JP" dirty="0" smtClean="0"/>
          </a:p>
          <a:p>
            <a:pPr marL="514350" indent="-514350">
              <a:buAutoNum type="arabicParenBoth"/>
            </a:pPr>
            <a:r>
              <a:rPr lang="en-US" altLang="ja-JP" dirty="0" smtClean="0"/>
              <a:t>JSF2.2</a:t>
            </a:r>
          </a:p>
          <a:p>
            <a:pPr marL="514350" indent="-514350">
              <a:buAutoNum type="arabicParenBoth"/>
            </a:pPr>
            <a:r>
              <a:rPr lang="en-US" altLang="ja-JP" dirty="0" smtClean="0"/>
              <a:t>Batch Application</a:t>
            </a:r>
          </a:p>
          <a:p>
            <a:pPr marL="514350" indent="-514350">
              <a:buAutoNum type="arabicParenBoth"/>
            </a:pPr>
            <a:r>
              <a:rPr lang="en-US" altLang="ja-JP" dirty="0" smtClean="0"/>
              <a:t>JCache</a:t>
            </a:r>
          </a:p>
          <a:p>
            <a:pPr marL="514350" indent="-514350">
              <a:buAutoNum type="arabicParenBoth"/>
            </a:pPr>
            <a:r>
              <a:rPr lang="en-US" altLang="ja-JP" dirty="0" smtClean="0"/>
              <a:t>WebSocket</a:t>
            </a:r>
          </a:p>
          <a:p>
            <a:pPr marL="514350" indent="-514350">
              <a:buAutoNum type="arabicParenBoth"/>
            </a:pPr>
            <a:r>
              <a:rPr lang="en-US" altLang="ja-JP" dirty="0" smtClean="0"/>
              <a:t>JSON API</a:t>
            </a:r>
          </a:p>
          <a:p>
            <a:r>
              <a:rPr lang="en-US" altLang="ja-JP" dirty="0" smtClean="0"/>
              <a:t>JSF</a:t>
            </a:r>
            <a:r>
              <a:rPr lang="ja-JP" altLang="en-US" dirty="0" smtClean="0"/>
              <a:t>はバージョンアップ、</a:t>
            </a:r>
            <a:r>
              <a:rPr lang="en-US" altLang="ja-JP" dirty="0" smtClean="0"/>
              <a:t>JCache</a:t>
            </a:r>
            <a:r>
              <a:rPr lang="ja-JP" altLang="en-US" dirty="0" smtClean="0"/>
              <a:t>、</a:t>
            </a:r>
            <a:r>
              <a:rPr lang="en-US" altLang="ja-JP" dirty="0" smtClean="0"/>
              <a:t>Batch</a:t>
            </a:r>
            <a:r>
              <a:rPr lang="ja-JP" altLang="en-US" dirty="0" smtClean="0"/>
              <a:t>は新機能です</a:t>
            </a:r>
            <a:endParaRPr lang="en-US" altLang="ja-JP" dirty="0" smtClean="0"/>
          </a:p>
          <a:p>
            <a:r>
              <a:rPr kumimoji="1" lang="en-US" altLang="ja-JP" dirty="0" smtClean="0"/>
              <a:t>WebSocket</a:t>
            </a:r>
            <a:r>
              <a:rPr kumimoji="1" lang="ja-JP" altLang="en-US" dirty="0" smtClean="0"/>
              <a:t>、</a:t>
            </a:r>
            <a:r>
              <a:rPr kumimoji="1" lang="en-US" altLang="ja-JP" dirty="0" smtClean="0"/>
              <a:t>JSON</a:t>
            </a:r>
            <a:r>
              <a:rPr kumimoji="1" lang="ja-JP" altLang="en-US" dirty="0" smtClean="0"/>
              <a:t>は</a:t>
            </a:r>
            <a:r>
              <a:rPr kumimoji="1" lang="en-US" altLang="ja-JP" dirty="0" smtClean="0"/>
              <a:t>10</a:t>
            </a:r>
            <a:r>
              <a:rPr kumimoji="1" lang="ja-JP" altLang="en-US" dirty="0" smtClean="0"/>
              <a:t>月の帰社日に説明したので今回は省略します</a:t>
            </a:r>
            <a:endParaRPr kumimoji="1" lang="en-US" altLang="ja-JP" dirty="0" smtClean="0"/>
          </a:p>
          <a:p>
            <a:pPr>
              <a:buNone/>
            </a:pPr>
            <a:r>
              <a:rPr lang="en-US" altLang="ja-JP" dirty="0" smtClean="0"/>
              <a:t>【</a:t>
            </a:r>
            <a:r>
              <a:rPr lang="ja-JP" altLang="en-US" dirty="0" smtClean="0"/>
              <a:t>参考</a:t>
            </a:r>
            <a:r>
              <a:rPr lang="en-US" altLang="ja-JP" dirty="0" smtClean="0"/>
              <a:t>】 http://www.slideshare.net/OracleMiddleJP/java-html-5-websocket-avatar</a:t>
            </a:r>
            <a:endParaRPr kumimoji="1" lang="ja-JP"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1-3. </a:t>
            </a:r>
            <a:r>
              <a:rPr kumimoji="1" lang="ja-JP" altLang="en-US" dirty="0" smtClean="0"/>
              <a:t>各種ツール</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lang="ja-JP" altLang="en-US" dirty="0" smtClean="0"/>
              <a:t>開発（製造）に関して、優秀な技術者としては「正確」、「セキュリティ」、「性能」が必須</a:t>
            </a:r>
            <a:endParaRPr lang="en-US" altLang="ja-JP" dirty="0" smtClean="0"/>
          </a:p>
          <a:p>
            <a:r>
              <a:rPr lang="ja-JP" altLang="en-US" dirty="0" smtClean="0"/>
              <a:t>「正確」に関しては試験で精度を上げます</a:t>
            </a:r>
            <a:endParaRPr lang="en-US" altLang="ja-JP" dirty="0" smtClean="0"/>
          </a:p>
          <a:p>
            <a:pPr>
              <a:buNone/>
            </a:pPr>
            <a:r>
              <a:rPr lang="ja-JP" altLang="en-US" dirty="0" smtClean="0"/>
              <a:t>→試験観点により、大きく差ができます</a:t>
            </a:r>
            <a:endParaRPr lang="en-US" altLang="ja-JP" dirty="0" smtClean="0"/>
          </a:p>
          <a:p>
            <a:pPr>
              <a:buNone/>
            </a:pPr>
            <a:r>
              <a:rPr lang="ja-JP" altLang="en-US" dirty="0" smtClean="0"/>
              <a:t>→精度ぐらいはどうにかしていただきたい・・・</a:t>
            </a:r>
            <a:endParaRPr lang="en-US" altLang="ja-JP" dirty="0" smtClean="0"/>
          </a:p>
          <a:p>
            <a:r>
              <a:rPr kumimoji="1" lang="ja-JP" altLang="en-US" dirty="0" smtClean="0"/>
              <a:t>「セキュリティ」、「性能」に関してはある程度の知識が必要</a:t>
            </a:r>
            <a:endParaRPr kumimoji="1" lang="en-US" altLang="ja-JP" dirty="0" smtClean="0"/>
          </a:p>
          <a:p>
            <a:r>
              <a:rPr lang="ja-JP" altLang="en-US" dirty="0" smtClean="0"/>
              <a:t>この辺を手助けしてくれるツールについて、いくつか紹介していこうと思います</a:t>
            </a:r>
            <a:endParaRPr kumimoji="1" lang="ja-JP"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1-3-1. Page Speed</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まずは「性能」について</a:t>
            </a:r>
            <a:endParaRPr kumimoji="1" lang="en-US" altLang="ja-JP" dirty="0" smtClean="0"/>
          </a:p>
          <a:p>
            <a:r>
              <a:rPr kumimoji="1" lang="ja-JP" altLang="en-US" dirty="0" smtClean="0"/>
              <a:t>そのページのボトルネックを解析してくれるツールです</a:t>
            </a:r>
            <a:endParaRPr kumimoji="1" lang="en-US" altLang="ja-JP" dirty="0" smtClean="0"/>
          </a:p>
          <a:p>
            <a:r>
              <a:rPr lang="en-US" altLang="ja-JP" dirty="0" smtClean="0"/>
              <a:t>Google</a:t>
            </a:r>
            <a:r>
              <a:rPr lang="ja-JP" altLang="en-US" dirty="0" smtClean="0"/>
              <a:t>が提供しているのかな？</a:t>
            </a:r>
            <a:endParaRPr lang="en-US" altLang="ja-JP" dirty="0" smtClean="0"/>
          </a:p>
          <a:p>
            <a:r>
              <a:rPr kumimoji="1" lang="en-US" altLang="ja-JP" dirty="0" smtClean="0"/>
              <a:t>Firefox</a:t>
            </a:r>
            <a:r>
              <a:rPr kumimoji="1" lang="ja-JP" altLang="en-US" dirty="0" smtClean="0"/>
              <a:t>、</a:t>
            </a:r>
            <a:r>
              <a:rPr kumimoji="1" lang="en-US" altLang="ja-JP" dirty="0" smtClean="0"/>
              <a:t>Chrome</a:t>
            </a:r>
            <a:r>
              <a:rPr kumimoji="1" lang="ja-JP" altLang="en-US" dirty="0" smtClean="0"/>
              <a:t>などにアドオンできます</a:t>
            </a:r>
            <a:endParaRPr kumimoji="1" lang="en-US" altLang="ja-JP" dirty="0" smtClean="0"/>
          </a:p>
          <a:p>
            <a:r>
              <a:rPr lang="ja-JP" altLang="en-US" dirty="0" smtClean="0"/>
              <a:t>いくつかの項目別チェックを行います</a:t>
            </a:r>
            <a:endParaRPr lang="en-US" altLang="ja-JP" dirty="0" smtClean="0"/>
          </a:p>
          <a:p>
            <a:r>
              <a:rPr kumimoji="1" lang="en-US" altLang="ja-JP" dirty="0" smtClean="0"/>
              <a:t>Score</a:t>
            </a:r>
            <a:r>
              <a:rPr kumimoji="1" lang="ja-JP" altLang="en-US" dirty="0" smtClean="0"/>
              <a:t>を付けてくれて、どの部分が悪いかがわかるようになっています</a:t>
            </a:r>
            <a:endParaRPr kumimoji="1" lang="en-US" altLang="ja-JP" dirty="0" smtClean="0"/>
          </a:p>
          <a:p>
            <a:endParaRPr kumimoji="1" lang="ja-JP"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1-3-1. Page Speed</a:t>
            </a:r>
            <a:r>
              <a:rPr kumimoji="1" lang="ja-JP" altLang="en-US" dirty="0" smtClean="0"/>
              <a:t>（イメージ）</a:t>
            </a:r>
            <a:endParaRPr kumimoji="1" lang="ja-JP" alt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740948" y="1600200"/>
            <a:ext cx="7662104" cy="4525963"/>
          </a:xfrm>
          <a:prstGeom prst="rect">
            <a:avLst/>
          </a:prstGeom>
          <a:noFill/>
          <a:ln w="9525">
            <a:noFill/>
            <a:miter lim="800000"/>
            <a:headEnd/>
            <a:tailEnd/>
          </a:ln>
        </p:spPr>
      </p:pic>
      <p:sp>
        <p:nvSpPr>
          <p:cNvPr id="5" name="テキスト ボックス 4"/>
          <p:cNvSpPr txBox="1"/>
          <p:nvPr/>
        </p:nvSpPr>
        <p:spPr>
          <a:xfrm>
            <a:off x="755576" y="5013176"/>
            <a:ext cx="7776864" cy="1200329"/>
          </a:xfrm>
          <a:prstGeom prst="rect">
            <a:avLst/>
          </a:prstGeom>
          <a:noFill/>
          <a:ln w="63500">
            <a:solidFill>
              <a:srgbClr val="FF0000"/>
            </a:solidFill>
          </a:ln>
        </p:spPr>
        <p:txBody>
          <a:bodyPr wrap="square" rtlCol="0">
            <a:spAutoFit/>
          </a:bodyPr>
          <a:lstStyle/>
          <a:p>
            <a:endParaRPr kumimoji="1" lang="en-US" altLang="ja-JP" dirty="0" smtClean="0"/>
          </a:p>
          <a:p>
            <a:r>
              <a:rPr lang="ja-JP" altLang="en-US" dirty="0" smtClean="0"/>
              <a:t>　　　　　　　　　　　</a:t>
            </a:r>
            <a:r>
              <a:rPr lang="ja-JP" altLang="en-US" b="1" dirty="0" smtClean="0">
                <a:solidFill>
                  <a:srgbClr val="FF0000"/>
                </a:solidFill>
              </a:rPr>
              <a:t>←ページ表示後にこのボタンを押すと</a:t>
            </a:r>
            <a:endParaRPr lang="en-US" altLang="ja-JP" b="1" dirty="0" smtClean="0">
              <a:solidFill>
                <a:srgbClr val="FF0000"/>
              </a:solidFill>
            </a:endParaRPr>
          </a:p>
          <a:p>
            <a:endParaRPr kumimoji="1" lang="en-US" altLang="ja-JP" dirty="0" smtClean="0"/>
          </a:p>
          <a:p>
            <a:endParaRPr lang="en-US" altLang="ja-JP"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1-3-1. Page Speed</a:t>
            </a:r>
            <a:r>
              <a:rPr lang="ja-JP" altLang="en-US" dirty="0" smtClean="0"/>
              <a:t>（イメージ）</a:t>
            </a:r>
            <a:endParaRPr kumimoji="1" lang="ja-JP" alt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740948" y="1600200"/>
            <a:ext cx="7662104" cy="4525963"/>
          </a:xfrm>
          <a:prstGeom prst="rect">
            <a:avLst/>
          </a:prstGeom>
          <a:noFill/>
          <a:ln w="9525">
            <a:noFill/>
            <a:miter lim="800000"/>
            <a:headEnd/>
            <a:tailEnd/>
          </a:ln>
        </p:spPr>
      </p:pic>
      <p:sp>
        <p:nvSpPr>
          <p:cNvPr id="5" name="テキスト ボックス 4"/>
          <p:cNvSpPr txBox="1"/>
          <p:nvPr/>
        </p:nvSpPr>
        <p:spPr>
          <a:xfrm>
            <a:off x="755576" y="4869160"/>
            <a:ext cx="7776864" cy="1477328"/>
          </a:xfrm>
          <a:prstGeom prst="rect">
            <a:avLst/>
          </a:prstGeom>
          <a:noFill/>
          <a:ln w="63500">
            <a:solidFill>
              <a:srgbClr val="FF0000"/>
            </a:solidFill>
          </a:ln>
        </p:spPr>
        <p:txBody>
          <a:bodyPr wrap="square" rtlCol="0">
            <a:spAutoFit/>
          </a:bodyPr>
          <a:lstStyle/>
          <a:p>
            <a:endParaRPr kumimoji="1" lang="en-US" altLang="ja-JP" dirty="0" smtClean="0"/>
          </a:p>
          <a:p>
            <a:r>
              <a:rPr lang="ja-JP" altLang="en-US" dirty="0" smtClean="0"/>
              <a:t>　　　　　　　　　　　</a:t>
            </a:r>
            <a:r>
              <a:rPr lang="ja-JP" altLang="en-US" b="1" dirty="0" smtClean="0">
                <a:solidFill>
                  <a:srgbClr val="FF0000"/>
                </a:solidFill>
              </a:rPr>
              <a:t>←結果が表示される</a:t>
            </a:r>
            <a:endParaRPr lang="en-US" altLang="ja-JP" b="1" dirty="0" smtClean="0">
              <a:solidFill>
                <a:srgbClr val="FF0000"/>
              </a:solidFill>
            </a:endParaRPr>
          </a:p>
          <a:p>
            <a:endParaRPr kumimoji="1" lang="en-US" altLang="ja-JP" dirty="0" smtClean="0"/>
          </a:p>
          <a:p>
            <a:endParaRPr lang="en-US" altLang="ja-JP" dirty="0" smtClean="0"/>
          </a:p>
          <a:p>
            <a:endParaRPr kumimoji="1" lang="ja-JP"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1-3-2. CxSuite</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lang="ja-JP" altLang="en-US" dirty="0" smtClean="0"/>
              <a:t>セキュリティ対策はある程度、技術に精通していないと気がつかない</a:t>
            </a:r>
            <a:endParaRPr lang="en-US" altLang="ja-JP" dirty="0" smtClean="0"/>
          </a:p>
          <a:p>
            <a:r>
              <a:rPr lang="ja-JP" altLang="en-US" dirty="0" smtClean="0"/>
              <a:t>ということで次は「セキュリティ」ツ</a:t>
            </a:r>
            <a:r>
              <a:rPr lang="ja-JP" altLang="en-US" smtClean="0"/>
              <a:t>ール！</a:t>
            </a:r>
            <a:endParaRPr lang="en-US" altLang="ja-JP" dirty="0" smtClean="0"/>
          </a:p>
          <a:p>
            <a:r>
              <a:rPr kumimoji="1" lang="ja-JP" altLang="en-US" dirty="0" smtClean="0"/>
              <a:t>ソースコードに潜伏するセキュリティ上の欠陥を発見して、原因の特定、解決策まで提供</a:t>
            </a:r>
            <a:endParaRPr kumimoji="1" lang="en-US" altLang="ja-JP" dirty="0" smtClean="0"/>
          </a:p>
          <a:p>
            <a:pPr>
              <a:buNone/>
            </a:pPr>
            <a:r>
              <a:rPr lang="ja-JP" altLang="en-US" dirty="0" smtClean="0"/>
              <a:t>→本当ですか・・・</a:t>
            </a:r>
            <a:endParaRPr kumimoji="1" lang="en-US" altLang="ja-JP" dirty="0" smtClean="0"/>
          </a:p>
          <a:p>
            <a:r>
              <a:rPr lang="ja-JP" altLang="en-US" dirty="0" smtClean="0"/>
              <a:t>もちろん有料です。（トライアル版有）</a:t>
            </a:r>
            <a:endParaRPr kumimoji="1" lang="en-US" altLang="ja-JP" dirty="0" smtClean="0"/>
          </a:p>
          <a:p>
            <a:pPr>
              <a:buNone/>
            </a:pPr>
            <a:r>
              <a:rPr lang="en-US" altLang="ja-JP" dirty="0" smtClean="0"/>
              <a:t>【</a:t>
            </a:r>
            <a:r>
              <a:rPr lang="ja-JP" altLang="en-US" dirty="0" smtClean="0"/>
              <a:t>参考</a:t>
            </a:r>
            <a:r>
              <a:rPr lang="en-US" altLang="ja-JP" dirty="0" smtClean="0"/>
              <a:t>】 http://www.checkmarx.com/static-code-analysis-japanese/</a:t>
            </a:r>
            <a:endParaRPr kumimoji="1" lang="ja-JP"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1-3-3. Viewport resizer</a:t>
            </a:r>
            <a:endParaRPr kumimoji="1" lang="ja-JP" altLang="en-US" dirty="0"/>
          </a:p>
        </p:txBody>
      </p:sp>
      <p:sp>
        <p:nvSpPr>
          <p:cNvPr id="3" name="コンテンツ プレースホルダ 2"/>
          <p:cNvSpPr>
            <a:spLocks noGrp="1"/>
          </p:cNvSpPr>
          <p:nvPr>
            <p:ph idx="1"/>
          </p:nvPr>
        </p:nvSpPr>
        <p:spPr/>
        <p:txBody>
          <a:bodyPr>
            <a:normAutofit fontScale="85000" lnSpcReduction="10000"/>
          </a:bodyPr>
          <a:lstStyle/>
          <a:p>
            <a:r>
              <a:rPr lang="ja-JP" altLang="en-US" dirty="0" smtClean="0"/>
              <a:t>最近はスマートフォン、タブレットなどいろいろな画面サイズで確認する必要があります</a:t>
            </a:r>
            <a:endParaRPr lang="en-US" altLang="ja-JP" dirty="0" smtClean="0"/>
          </a:p>
          <a:p>
            <a:pPr>
              <a:buNone/>
            </a:pPr>
            <a:r>
              <a:rPr lang="ja-JP" altLang="en-US" dirty="0" smtClean="0"/>
              <a:t>→最近、レスポンシブ</a:t>
            </a:r>
            <a:r>
              <a:rPr lang="en-US" altLang="ja-JP" dirty="0" smtClean="0"/>
              <a:t>Web</a:t>
            </a:r>
            <a:r>
              <a:rPr lang="ja-JP" altLang="en-US" dirty="0" smtClean="0"/>
              <a:t>デザインは流行ってますよね。</a:t>
            </a:r>
            <a:endParaRPr lang="en-US" altLang="ja-JP" dirty="0" smtClean="0"/>
          </a:p>
          <a:p>
            <a:r>
              <a:rPr kumimoji="1" lang="ja-JP" altLang="en-US" dirty="0" smtClean="0"/>
              <a:t>デザイン修正するたびに実機を使うのめんどくさい！</a:t>
            </a:r>
            <a:endParaRPr kumimoji="1" lang="en-US" altLang="ja-JP" dirty="0" smtClean="0"/>
          </a:p>
          <a:p>
            <a:r>
              <a:rPr lang="ja-JP" altLang="en-US" dirty="0" smtClean="0"/>
              <a:t>そんなときは「</a:t>
            </a:r>
            <a:r>
              <a:rPr lang="en-US" altLang="ja-JP" dirty="0" smtClean="0"/>
              <a:t>Viewport resizer</a:t>
            </a:r>
            <a:r>
              <a:rPr lang="ja-JP" altLang="en-US" dirty="0" smtClean="0"/>
              <a:t>」</a:t>
            </a:r>
            <a:endParaRPr lang="en-US" altLang="ja-JP" dirty="0" smtClean="0"/>
          </a:p>
          <a:p>
            <a:r>
              <a:rPr lang="en-US" altLang="ja-JP" dirty="0" smtClean="0"/>
              <a:t>PC</a:t>
            </a:r>
            <a:r>
              <a:rPr lang="ja-JP" altLang="en-US" dirty="0" smtClean="0"/>
              <a:t>ブラウザ</a:t>
            </a:r>
            <a:r>
              <a:rPr lang="en-US" altLang="ja-JP" dirty="0" smtClean="0"/>
              <a:t>1</a:t>
            </a:r>
            <a:r>
              <a:rPr lang="ja-JP" altLang="en-US" dirty="0" smtClean="0"/>
              <a:t>つで複数サイズを試せてしまう</a:t>
            </a:r>
            <a:endParaRPr lang="en-US" altLang="ja-JP" dirty="0" smtClean="0"/>
          </a:p>
          <a:p>
            <a:r>
              <a:rPr lang="en-US" altLang="ja-JP" dirty="0" smtClean="0"/>
              <a:t>5</a:t>
            </a:r>
            <a:r>
              <a:rPr lang="ja-JP" altLang="en-US" dirty="0" smtClean="0"/>
              <a:t>種類の画面サイズ</a:t>
            </a:r>
            <a:endParaRPr lang="en-US" altLang="ja-JP" dirty="0" smtClean="0"/>
          </a:p>
          <a:p>
            <a:pPr>
              <a:buNone/>
            </a:pPr>
            <a:r>
              <a:rPr kumimoji="1" lang="en-US" altLang="ja-JP" dirty="0" smtClean="0"/>
              <a:t>【</a:t>
            </a:r>
            <a:r>
              <a:rPr kumimoji="1" lang="ja-JP" altLang="en-US" dirty="0" smtClean="0"/>
              <a:t>参考</a:t>
            </a:r>
            <a:r>
              <a:rPr lang="en-US" altLang="ja-JP" dirty="0" smtClean="0"/>
              <a:t>】 http://lab.maltewassermann.com/viewport-resizer/</a:t>
            </a:r>
            <a:endParaRPr kumimoji="1" lang="ja-JP"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1-3-3. Viewport resizer</a:t>
            </a:r>
            <a:r>
              <a:rPr lang="ja-JP" altLang="en-US" dirty="0" smtClean="0"/>
              <a:t>（イメージ）</a:t>
            </a:r>
            <a:endParaRPr kumimoji="1" lang="ja-JP" alt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740948" y="1600200"/>
            <a:ext cx="7662104" cy="4525963"/>
          </a:xfrm>
          <a:prstGeom prst="rect">
            <a:avLst/>
          </a:prstGeom>
          <a:noFill/>
          <a:ln w="9525">
            <a:noFill/>
            <a:miter lim="800000"/>
            <a:headEnd/>
            <a:tailEnd/>
          </a:ln>
        </p:spPr>
      </p:pic>
      <p:sp>
        <p:nvSpPr>
          <p:cNvPr id="5" name="テキスト ボックス 4"/>
          <p:cNvSpPr txBox="1"/>
          <p:nvPr/>
        </p:nvSpPr>
        <p:spPr>
          <a:xfrm>
            <a:off x="755576" y="2132856"/>
            <a:ext cx="7128792" cy="369332"/>
          </a:xfrm>
          <a:prstGeom prst="rect">
            <a:avLst/>
          </a:prstGeom>
          <a:noFill/>
          <a:ln w="63500">
            <a:solidFill>
              <a:srgbClr val="FF0000"/>
            </a:solidFill>
          </a:ln>
        </p:spPr>
        <p:txBody>
          <a:bodyPr wrap="square" rtlCol="0">
            <a:spAutoFit/>
          </a:bodyPr>
          <a:lstStyle/>
          <a:p>
            <a:r>
              <a:rPr lang="ja-JP" altLang="en-US" dirty="0" smtClean="0"/>
              <a:t>　　　　　　　　　　　</a:t>
            </a:r>
            <a:r>
              <a:rPr lang="ja-JP" altLang="en-US" b="1" dirty="0" smtClean="0">
                <a:solidFill>
                  <a:srgbClr val="FF0000"/>
                </a:solidFill>
              </a:rPr>
              <a:t>←ここを選択すると</a:t>
            </a:r>
            <a:endParaRPr lang="en-US" altLang="ja-JP" b="1" dirty="0" smtClean="0">
              <a:solidFill>
                <a:srgbClr val="FF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1-3-3. Viewport resizer</a:t>
            </a:r>
            <a:r>
              <a:rPr lang="ja-JP" altLang="en-US" dirty="0" smtClean="0"/>
              <a:t>（イメージ）</a:t>
            </a:r>
            <a:endParaRPr kumimoji="1" lang="ja-JP" alt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740948" y="1600200"/>
            <a:ext cx="7662104" cy="4525963"/>
          </a:xfrm>
          <a:prstGeom prst="rect">
            <a:avLst/>
          </a:prstGeom>
          <a:noFill/>
          <a:ln w="9525">
            <a:noFill/>
            <a:miter lim="800000"/>
            <a:headEnd/>
            <a:tailEnd/>
          </a:ln>
        </p:spPr>
      </p:pic>
      <p:sp>
        <p:nvSpPr>
          <p:cNvPr id="4" name="テキスト ボックス 3"/>
          <p:cNvSpPr txBox="1"/>
          <p:nvPr/>
        </p:nvSpPr>
        <p:spPr>
          <a:xfrm>
            <a:off x="3491880" y="2348880"/>
            <a:ext cx="4536504" cy="2862322"/>
          </a:xfrm>
          <a:prstGeom prst="rect">
            <a:avLst/>
          </a:prstGeom>
          <a:noFill/>
          <a:ln w="63500">
            <a:solidFill>
              <a:srgbClr val="FF0000"/>
            </a:solidFill>
          </a:ln>
        </p:spPr>
        <p:txBody>
          <a:bodyPr wrap="square" rtlCol="0">
            <a:spAutoFit/>
          </a:bodyPr>
          <a:lstStyle/>
          <a:p>
            <a:endParaRPr kumimoji="1" lang="en-US" altLang="ja-JP" dirty="0" smtClean="0"/>
          </a:p>
          <a:p>
            <a:r>
              <a:rPr lang="ja-JP" altLang="en-US" dirty="0" smtClean="0"/>
              <a:t>　　　　　　　　　　　　</a:t>
            </a:r>
            <a:r>
              <a:rPr lang="ja-JP" altLang="en-US" b="1" dirty="0" smtClean="0">
                <a:solidFill>
                  <a:srgbClr val="FF0000"/>
                </a:solidFill>
              </a:rPr>
              <a:t>←画面サイズが切替</a:t>
            </a:r>
            <a:endParaRPr lang="en-US" altLang="ja-JP" b="1" dirty="0" smtClean="0">
              <a:solidFill>
                <a:srgbClr val="FF0000"/>
              </a:solidFill>
            </a:endParaRPr>
          </a:p>
          <a:p>
            <a:endParaRPr kumimoji="1" lang="en-US" altLang="ja-JP" dirty="0" smtClean="0"/>
          </a:p>
          <a:p>
            <a:endParaRPr lang="en-US" altLang="ja-JP" dirty="0" smtClean="0"/>
          </a:p>
          <a:p>
            <a:endParaRPr kumimoji="1" lang="en-US" altLang="ja-JP" dirty="0" smtClean="0"/>
          </a:p>
          <a:p>
            <a:endParaRPr lang="en-US" altLang="ja-JP" dirty="0" smtClean="0"/>
          </a:p>
          <a:p>
            <a:endParaRPr kumimoji="1" lang="en-US" altLang="ja-JP" dirty="0" smtClean="0"/>
          </a:p>
          <a:p>
            <a:endParaRPr kumimoji="1" lang="en-US" altLang="ja-JP" dirty="0" smtClean="0"/>
          </a:p>
          <a:p>
            <a:endParaRPr lang="en-US" altLang="ja-JP" dirty="0" smtClean="0"/>
          </a:p>
          <a:p>
            <a:endParaRPr kumimoji="1" lang="ja-JP"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1-3-3-1.</a:t>
            </a:r>
            <a:r>
              <a:rPr lang="ja-JP" altLang="en-US" dirty="0" smtClean="0"/>
              <a:t>レスポンシブ</a:t>
            </a:r>
            <a:r>
              <a:rPr lang="en-US" altLang="ja-JP" dirty="0" smtClean="0"/>
              <a:t>Web</a:t>
            </a:r>
            <a:r>
              <a:rPr lang="ja-JP" altLang="en-US" dirty="0" smtClean="0"/>
              <a:t>デザイン</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最近の技術書籍で結構出てきているので知らない人いませんよね？</a:t>
            </a:r>
            <a:endParaRPr lang="en-US" altLang="ja-JP"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1-3-3-1.</a:t>
            </a:r>
            <a:r>
              <a:rPr lang="ja-JP" altLang="en-US" dirty="0" smtClean="0"/>
              <a:t>レスポンシブ</a:t>
            </a:r>
            <a:r>
              <a:rPr lang="en-US" altLang="ja-JP" dirty="0" smtClean="0"/>
              <a:t>Web</a:t>
            </a:r>
            <a:r>
              <a:rPr lang="ja-JP" altLang="en-US" dirty="0" smtClean="0"/>
              <a:t>デザイン</a:t>
            </a:r>
            <a:endParaRPr kumimoji="1" lang="ja-JP" altLang="en-US" dirty="0"/>
          </a:p>
        </p:txBody>
      </p:sp>
      <p:sp>
        <p:nvSpPr>
          <p:cNvPr id="3" name="コンテンツ プレースホルダ 2"/>
          <p:cNvSpPr>
            <a:spLocks noGrp="1"/>
          </p:cNvSpPr>
          <p:nvPr>
            <p:ph idx="1"/>
          </p:nvPr>
        </p:nvSpPr>
        <p:spPr/>
        <p:txBody>
          <a:bodyPr>
            <a:normAutofit fontScale="85000" lnSpcReduction="10000"/>
          </a:bodyPr>
          <a:lstStyle/>
          <a:p>
            <a:r>
              <a:rPr lang="ja-JP" altLang="en-US" dirty="0" smtClean="0"/>
              <a:t>異なる（</a:t>
            </a:r>
            <a:r>
              <a:rPr lang="en-US" altLang="ja-JP" dirty="0" smtClean="0"/>
              <a:t>PC</a:t>
            </a:r>
            <a:r>
              <a:rPr lang="ja-JP" altLang="en-US" dirty="0" smtClean="0"/>
              <a:t>、タブレット、スマートフォン等）画面サイズを単一の</a:t>
            </a:r>
            <a:r>
              <a:rPr lang="en-US" altLang="ja-JP" dirty="0" smtClean="0"/>
              <a:t>URL</a:t>
            </a:r>
            <a:r>
              <a:rPr lang="ja-JP" altLang="en-US" dirty="0" smtClean="0"/>
              <a:t>（</a:t>
            </a:r>
            <a:r>
              <a:rPr lang="en-US" altLang="ja-JP" dirty="0" smtClean="0"/>
              <a:t>HTML</a:t>
            </a:r>
            <a:r>
              <a:rPr lang="ja-JP" altLang="en-US" dirty="0" smtClean="0"/>
              <a:t>）で実現するデザインです。</a:t>
            </a:r>
            <a:endParaRPr lang="en-US" altLang="ja-JP" dirty="0" smtClean="0"/>
          </a:p>
          <a:p>
            <a:pPr>
              <a:buNone/>
            </a:pPr>
            <a:r>
              <a:rPr kumimoji="1" lang="ja-JP" altLang="en-US" dirty="0" smtClean="0"/>
              <a:t>→画面</a:t>
            </a:r>
            <a:r>
              <a:rPr lang="ja-JP" altLang="en-US" dirty="0" smtClean="0"/>
              <a:t>サイズから、</a:t>
            </a:r>
            <a:r>
              <a:rPr kumimoji="1" lang="en-US" altLang="ja-JP" dirty="0" smtClean="0"/>
              <a:t>CSS</a:t>
            </a:r>
            <a:r>
              <a:rPr kumimoji="1" lang="ja-JP" altLang="en-US" dirty="0" smtClean="0"/>
              <a:t>でレイア</a:t>
            </a:r>
            <a:r>
              <a:rPr kumimoji="1" lang="ja-JP" altLang="en-US" smtClean="0"/>
              <a:t>ウトなどで調</a:t>
            </a:r>
            <a:r>
              <a:rPr kumimoji="1" lang="ja-JP" altLang="en-US" dirty="0" smtClean="0"/>
              <a:t>整します</a:t>
            </a:r>
            <a:endParaRPr kumimoji="1" lang="en-US" altLang="ja-JP" dirty="0" smtClean="0"/>
          </a:p>
          <a:p>
            <a:r>
              <a:rPr lang="ja-JP" altLang="en-US" dirty="0" smtClean="0"/>
              <a:t>従来のユーザエージェント切替では機種が増えるたびにメンテナンスが発生して大変！</a:t>
            </a:r>
            <a:endParaRPr lang="en-US" altLang="ja-JP" dirty="0" smtClean="0"/>
          </a:p>
          <a:p>
            <a:r>
              <a:rPr lang="ja-JP" altLang="en-US" dirty="0" smtClean="0"/>
              <a:t>例えば「</a:t>
            </a:r>
            <a:r>
              <a:rPr lang="en-US" altLang="ja-JP" dirty="0" smtClean="0"/>
              <a:t>Media Query</a:t>
            </a:r>
            <a:r>
              <a:rPr lang="ja-JP" altLang="en-US" dirty="0" smtClean="0"/>
              <a:t>」で実現できます</a:t>
            </a:r>
            <a:endParaRPr lang="en-US" altLang="ja-JP" dirty="0" smtClean="0"/>
          </a:p>
          <a:p>
            <a:pPr>
              <a:buNone/>
            </a:pPr>
            <a:r>
              <a:rPr lang="en-US" altLang="ja-JP" dirty="0" smtClean="0"/>
              <a:t>【</a:t>
            </a:r>
            <a:r>
              <a:rPr lang="ja-JP" altLang="en-US" dirty="0" smtClean="0"/>
              <a:t>参考</a:t>
            </a:r>
            <a:r>
              <a:rPr lang="en-US" altLang="ja-JP" dirty="0" smtClean="0"/>
              <a:t>】</a:t>
            </a:r>
          </a:p>
          <a:p>
            <a:pPr>
              <a:buNone/>
            </a:pPr>
            <a:r>
              <a:rPr lang="en-US" altLang="ja-JP" dirty="0" smtClean="0">
                <a:hlinkClick r:id="rId2"/>
              </a:rPr>
              <a:t>http://liginc.co.jp/designer/archives/6154</a:t>
            </a:r>
            <a:endParaRPr lang="en-US" altLang="ja-JP" dirty="0" smtClean="0"/>
          </a:p>
          <a:p>
            <a:pPr>
              <a:buNone/>
            </a:pPr>
            <a:r>
              <a:rPr lang="en-US" altLang="ja-JP" dirty="0" smtClean="0"/>
              <a:t>http://matome.naver.jp/odai/2134467316884156701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1-1-1. JSF2.2</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smtClean="0"/>
              <a:t>さすがに知ってますよね？</a:t>
            </a:r>
            <a:endParaRPr kumimoji="1" lang="en-US" altLang="ja-JP"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1-3-4. GoMo</a:t>
            </a:r>
            <a:r>
              <a:rPr kumimoji="1" lang="ja-JP" altLang="en-US" dirty="0" smtClean="0"/>
              <a:t>（ゴーモー）</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en-US" altLang="ja-JP" dirty="0" smtClean="0"/>
              <a:t>2012/11/28</a:t>
            </a:r>
            <a:r>
              <a:rPr kumimoji="1" lang="ja-JP" altLang="en-US" dirty="0" smtClean="0"/>
              <a:t>に</a:t>
            </a:r>
            <a:r>
              <a:rPr kumimoji="1" lang="en-US" altLang="ja-JP" dirty="0" smtClean="0"/>
              <a:t>Google</a:t>
            </a:r>
            <a:r>
              <a:rPr kumimoji="1" lang="ja-JP" altLang="en-US" dirty="0" smtClean="0"/>
              <a:t>がサービス提供開始</a:t>
            </a:r>
            <a:endParaRPr kumimoji="1" lang="en-US" altLang="ja-JP" dirty="0" smtClean="0"/>
          </a:p>
          <a:p>
            <a:r>
              <a:rPr lang="en-US" altLang="ja-JP" dirty="0" smtClean="0"/>
              <a:t>PC</a:t>
            </a:r>
            <a:r>
              <a:rPr lang="ja-JP" altLang="en-US" dirty="0" smtClean="0"/>
              <a:t>向けサイトをスマートフォン向けに最適化された形式に変換</a:t>
            </a:r>
            <a:endParaRPr lang="en-US" altLang="ja-JP" dirty="0" smtClean="0"/>
          </a:p>
          <a:p>
            <a:r>
              <a:rPr lang="en-US" altLang="ja-JP" dirty="0" smtClean="0"/>
              <a:t>1</a:t>
            </a:r>
            <a:r>
              <a:rPr lang="ja-JP" altLang="en-US" dirty="0" smtClean="0"/>
              <a:t>年間は無料利用</a:t>
            </a:r>
            <a:endParaRPr lang="en-US" altLang="ja-JP" dirty="0" smtClean="0"/>
          </a:p>
          <a:p>
            <a:pPr>
              <a:buNone/>
            </a:pPr>
            <a:r>
              <a:rPr lang="ja-JP" altLang="en-US" dirty="0" smtClean="0"/>
              <a:t>→その後は月額</a:t>
            </a:r>
            <a:r>
              <a:rPr lang="en-US" altLang="ja-JP" dirty="0" smtClean="0"/>
              <a:t>1,180</a:t>
            </a:r>
            <a:r>
              <a:rPr lang="ja-JP" altLang="en-US" dirty="0" smtClean="0"/>
              <a:t>円らしい</a:t>
            </a:r>
            <a:endParaRPr lang="en-US" altLang="ja-JP" dirty="0" smtClean="0"/>
          </a:p>
          <a:p>
            <a:r>
              <a:rPr lang="en-US" altLang="ja-JP" dirty="0" smtClean="0"/>
              <a:t>GoMo</a:t>
            </a:r>
            <a:r>
              <a:rPr lang="ja-JP" altLang="en-US" dirty="0" smtClean="0"/>
              <a:t>で</a:t>
            </a:r>
            <a:r>
              <a:rPr lang="en-US" altLang="ja-JP" dirty="0" smtClean="0"/>
              <a:t>URL</a:t>
            </a:r>
            <a:r>
              <a:rPr lang="ja-JP" altLang="en-US" dirty="0" smtClean="0"/>
              <a:t>を入力すると変換してくれる</a:t>
            </a:r>
            <a:endParaRPr lang="en-US" altLang="ja-JP" dirty="0" smtClean="0"/>
          </a:p>
          <a:p>
            <a:r>
              <a:rPr lang="ja-JP" altLang="en-US" dirty="0" smtClean="0"/>
              <a:t>かなり簡単にできるのでいい感じです！</a:t>
            </a:r>
            <a:endParaRPr lang="en-US" altLang="ja-JP" dirty="0" smtClean="0"/>
          </a:p>
          <a:p>
            <a:pPr>
              <a:buNone/>
            </a:pPr>
            <a:r>
              <a:rPr lang="en-US" altLang="ja-JP" dirty="0" smtClean="0"/>
              <a:t>【URL】 http://www.howtogomo.com/jp/d/</a:t>
            </a:r>
          </a:p>
          <a:p>
            <a:endParaRPr kumimoji="1" lang="ja-JP"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1-3-4-1. </a:t>
            </a:r>
            <a:r>
              <a:rPr lang="en-US" altLang="ja-JP" dirty="0" smtClean="0"/>
              <a:t>GoMo</a:t>
            </a:r>
            <a:r>
              <a:rPr lang="ja-JP" altLang="en-US" dirty="0" smtClean="0"/>
              <a:t>（ツール）</a:t>
            </a:r>
            <a:endParaRPr kumimoji="1" lang="ja-JP" alt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728031" y="1600200"/>
            <a:ext cx="7687937" cy="4525963"/>
          </a:xfrm>
          <a:prstGeom prst="rect">
            <a:avLst/>
          </a:prstGeom>
          <a:noFill/>
          <a:ln w="9525">
            <a:noFill/>
            <a:miter lim="800000"/>
            <a:headEnd/>
            <a:tailEnd/>
          </a:ln>
        </p:spPr>
      </p:pic>
      <p:sp>
        <p:nvSpPr>
          <p:cNvPr id="4" name="角丸四角形吹き出し 3"/>
          <p:cNvSpPr/>
          <p:nvPr/>
        </p:nvSpPr>
        <p:spPr>
          <a:xfrm>
            <a:off x="179512" y="2996952"/>
            <a:ext cx="1584176" cy="1080120"/>
          </a:xfrm>
          <a:prstGeom prst="wedgeRoundRectCallout">
            <a:avLst>
              <a:gd name="adj1" fmla="val 56388"/>
              <a:gd name="adj2" fmla="val 17883"/>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rgbClr val="FF0000"/>
                </a:solidFill>
              </a:rPr>
              <a:t>カスタマイズ</a:t>
            </a:r>
            <a:endParaRPr kumimoji="1" lang="ja-JP" altLang="en-US" b="1" dirty="0">
              <a:solidFill>
                <a:srgbClr val="FF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 </a:t>
            </a:r>
            <a:r>
              <a:rPr kumimoji="1" lang="ja-JP" altLang="en-US" dirty="0" smtClean="0"/>
              <a:t>今月の</a:t>
            </a:r>
            <a:r>
              <a:rPr kumimoji="1" lang="en-US" altLang="ja-JP" dirty="0" smtClean="0"/>
              <a:t>Scala</a:t>
            </a:r>
            <a:endParaRPr kumimoji="1" lang="ja-JP" altLang="en-US" dirty="0"/>
          </a:p>
        </p:txBody>
      </p:sp>
      <p:sp>
        <p:nvSpPr>
          <p:cNvPr id="3" name="コンテンツ プレースホルダ 2"/>
          <p:cNvSpPr>
            <a:spLocks noGrp="1"/>
          </p:cNvSpPr>
          <p:nvPr>
            <p:ph idx="1"/>
          </p:nvPr>
        </p:nvSpPr>
        <p:spPr/>
        <p:txBody>
          <a:bodyPr>
            <a:normAutofit fontScale="77500" lnSpcReduction="20000"/>
          </a:bodyPr>
          <a:lstStyle/>
          <a:p>
            <a:r>
              <a:rPr lang="ja-JP" altLang="en-US" dirty="0" smtClean="0"/>
              <a:t>「</a:t>
            </a:r>
            <a:r>
              <a:rPr lang="en-US" altLang="ja-JP" dirty="0" smtClean="0"/>
              <a:t>The Alternative Programming Conference London 2012</a:t>
            </a:r>
            <a:r>
              <a:rPr lang="ja-JP" altLang="en-US" dirty="0" smtClean="0"/>
              <a:t>」が</a:t>
            </a:r>
            <a:r>
              <a:rPr lang="en-US" altLang="ja-JP" dirty="0" smtClean="0"/>
              <a:t>12/4 -6</a:t>
            </a:r>
            <a:r>
              <a:rPr lang="ja-JP" altLang="en-US" dirty="0" smtClean="0"/>
              <a:t>に開催</a:t>
            </a:r>
            <a:endParaRPr lang="en-US" altLang="ja-JP" dirty="0" smtClean="0"/>
          </a:p>
          <a:p>
            <a:pPr>
              <a:buNone/>
            </a:pPr>
            <a:r>
              <a:rPr lang="ja-JP" altLang="en-US" dirty="0" smtClean="0"/>
              <a:t>→発表内容に「</a:t>
            </a:r>
            <a:r>
              <a:rPr lang="en-US" altLang="ja-JP" dirty="0" smtClean="0"/>
              <a:t>Big Data</a:t>
            </a:r>
            <a:r>
              <a:rPr lang="ja-JP" altLang="en-US" dirty="0" smtClean="0"/>
              <a:t>」があるけど、なんだろう？</a:t>
            </a:r>
            <a:endParaRPr lang="en-US" altLang="ja-JP" dirty="0" smtClean="0"/>
          </a:p>
          <a:p>
            <a:pPr>
              <a:buNone/>
            </a:pPr>
            <a:r>
              <a:rPr lang="ja-JP" altLang="en-US" dirty="0" smtClean="0"/>
              <a:t>→</a:t>
            </a:r>
            <a:r>
              <a:rPr lang="en-US" altLang="ja-JP" dirty="0" smtClean="0"/>
              <a:t>【URL】</a:t>
            </a:r>
            <a:r>
              <a:rPr lang="en-US" altLang="ja-JP" dirty="0" smtClean="0">
                <a:hlinkClick r:id="rId2"/>
              </a:rPr>
              <a:t>http://www.scala-lang.org/node/20127</a:t>
            </a:r>
            <a:endParaRPr lang="en-US" altLang="ja-JP" dirty="0" smtClean="0"/>
          </a:p>
          <a:p>
            <a:r>
              <a:rPr lang="ja-JP" altLang="en-US" dirty="0" smtClean="0"/>
              <a:t>「</a:t>
            </a:r>
            <a:r>
              <a:rPr lang="en-US" altLang="ja-JP" dirty="0" smtClean="0"/>
              <a:t>Play or Scala Advent Calendar 2012</a:t>
            </a:r>
            <a:r>
              <a:rPr lang="ja-JP" altLang="en-US" dirty="0" smtClean="0"/>
              <a:t>」が進行中</a:t>
            </a:r>
            <a:endParaRPr lang="en-US" altLang="ja-JP" dirty="0" smtClean="0"/>
          </a:p>
          <a:p>
            <a:pPr>
              <a:buNone/>
            </a:pPr>
            <a:r>
              <a:rPr lang="ja-JP" altLang="en-US" dirty="0" smtClean="0"/>
              <a:t>→</a:t>
            </a:r>
            <a:r>
              <a:rPr lang="en-US" altLang="ja-JP" dirty="0" smtClean="0"/>
              <a:t>12/1</a:t>
            </a:r>
            <a:r>
              <a:rPr lang="ja-JP" altLang="en-US" dirty="0" smtClean="0"/>
              <a:t>～</a:t>
            </a:r>
            <a:r>
              <a:rPr lang="en-US" altLang="ja-JP" dirty="0" smtClean="0"/>
              <a:t>12/25</a:t>
            </a:r>
            <a:r>
              <a:rPr lang="ja-JP" altLang="en-US" dirty="0" smtClean="0"/>
              <a:t>まで日めくりカレンダー（</a:t>
            </a:r>
            <a:r>
              <a:rPr lang="en-US" altLang="ja-JP" dirty="0" smtClean="0"/>
              <a:t>Tips</a:t>
            </a:r>
            <a:r>
              <a:rPr lang="ja-JP" altLang="en-US" dirty="0" smtClean="0"/>
              <a:t>）</a:t>
            </a:r>
            <a:endParaRPr lang="en-US" altLang="ja-JP" dirty="0" smtClean="0"/>
          </a:p>
          <a:p>
            <a:pPr>
              <a:buNone/>
            </a:pPr>
            <a:r>
              <a:rPr lang="ja-JP" altLang="en-US" dirty="0" smtClean="0"/>
              <a:t>→</a:t>
            </a:r>
            <a:r>
              <a:rPr lang="en-US" altLang="ja-JP" dirty="0" smtClean="0"/>
              <a:t>Scala</a:t>
            </a:r>
            <a:r>
              <a:rPr lang="ja-JP" altLang="en-US" dirty="0" smtClean="0"/>
              <a:t>以外にもよさげなカレンダーありましたよ！</a:t>
            </a:r>
            <a:endParaRPr lang="en-US" altLang="ja-JP" dirty="0" smtClean="0"/>
          </a:p>
          <a:p>
            <a:pPr>
              <a:buNone/>
            </a:pPr>
            <a:r>
              <a:rPr lang="ja-JP" altLang="en-US" dirty="0" smtClean="0"/>
              <a:t>→</a:t>
            </a:r>
            <a:r>
              <a:rPr lang="en-US" altLang="ja-JP" dirty="0" smtClean="0"/>
              <a:t>【URL】http://qiita.com/advent-calendar/2012/play-or-scala</a:t>
            </a:r>
          </a:p>
          <a:p>
            <a:r>
              <a:rPr kumimoji="1" lang="ja-JP" altLang="en-US" dirty="0" smtClean="0"/>
              <a:t>今月の</a:t>
            </a:r>
            <a:r>
              <a:rPr lang="ja-JP" altLang="en-US" dirty="0" smtClean="0"/>
              <a:t>技術</a:t>
            </a:r>
            <a:r>
              <a:rPr kumimoji="1" lang="ja-JP" altLang="en-US" dirty="0" smtClean="0"/>
              <a:t>トピックス</a:t>
            </a:r>
            <a:endParaRPr kumimoji="1" lang="en-US" altLang="ja-JP" dirty="0" smtClean="0"/>
          </a:p>
          <a:p>
            <a:pPr marL="514350" indent="-514350">
              <a:buAutoNum type="arabicParenBoth"/>
            </a:pPr>
            <a:r>
              <a:rPr lang="ja-JP" altLang="en-US" dirty="0" smtClean="0"/>
              <a:t>クラスパラメータ</a:t>
            </a:r>
            <a:endParaRPr lang="en-US" altLang="ja-JP" dirty="0" smtClean="0"/>
          </a:p>
          <a:p>
            <a:pPr marL="514350" indent="-514350">
              <a:buAutoNum type="arabicParenBoth"/>
            </a:pPr>
            <a:r>
              <a:rPr lang="ja-JP" altLang="en-US" dirty="0" smtClean="0"/>
              <a:t>ローカル関数</a:t>
            </a:r>
            <a:endParaRPr kumimoji="1" lang="ja-JP"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2-1-1. </a:t>
            </a:r>
            <a:r>
              <a:rPr kumimoji="1" lang="ja-JP" altLang="en-US" dirty="0" smtClean="0"/>
              <a:t>クラスパラメータ</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引数ありのクラスを生成する場合について、</a:t>
            </a:r>
            <a:r>
              <a:rPr kumimoji="1" lang="en-US" altLang="ja-JP" dirty="0" smtClean="0"/>
              <a:t>Java</a:t>
            </a:r>
            <a:r>
              <a:rPr kumimoji="1" lang="ja-JP" altLang="en-US" dirty="0" smtClean="0"/>
              <a:t>と比較します</a:t>
            </a:r>
            <a:endParaRPr kumimoji="1" lang="en-US" altLang="ja-JP" dirty="0" smtClean="0"/>
          </a:p>
          <a:p>
            <a:r>
              <a:rPr lang="ja-JP" altLang="en-US" dirty="0" smtClean="0"/>
              <a:t>コンストラクタの概念は基本的には</a:t>
            </a:r>
            <a:r>
              <a:rPr lang="en-US" altLang="ja-JP" dirty="0" smtClean="0"/>
              <a:t>Java</a:t>
            </a:r>
            <a:r>
              <a:rPr lang="ja-JP" altLang="en-US" dirty="0" smtClean="0"/>
              <a:t>と同じです</a:t>
            </a:r>
            <a:endParaRPr lang="en-US" altLang="ja-JP" dirty="0" smtClean="0"/>
          </a:p>
          <a:p>
            <a:r>
              <a:rPr kumimoji="1" lang="ja-JP" altLang="en-US" dirty="0" smtClean="0"/>
              <a:t>ただし、クラスパラメータというパラメータを</a:t>
            </a:r>
            <a:r>
              <a:rPr kumimoji="1" lang="en-US" altLang="ja-JP" dirty="0" smtClean="0"/>
              <a:t>Scala</a:t>
            </a:r>
            <a:r>
              <a:rPr kumimoji="1" lang="ja-JP" altLang="en-US" dirty="0" smtClean="0"/>
              <a:t>では持つことができます</a:t>
            </a:r>
            <a:endParaRPr kumimoji="1" lang="en-US" altLang="ja-JP" dirty="0" smtClean="0"/>
          </a:p>
          <a:p>
            <a:r>
              <a:rPr lang="ja-JP" altLang="en-US" dirty="0" smtClean="0"/>
              <a:t>ソースを比較しながら確認していきましょう</a:t>
            </a:r>
            <a:endParaRPr kumimoji="1" lang="en-US" altLang="ja-JP"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2-1-2. </a:t>
            </a:r>
            <a:r>
              <a:rPr kumimoji="1" lang="ja-JP" altLang="en-US" dirty="0" smtClean="0"/>
              <a:t>クラス</a:t>
            </a:r>
            <a:r>
              <a:rPr lang="ja-JP" altLang="en-US" dirty="0" smtClean="0"/>
              <a:t>生成</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まずは生成部分に基本的には違いがありません</a:t>
            </a:r>
            <a:endParaRPr lang="en-US" altLang="ja-JP" dirty="0" smtClean="0"/>
          </a:p>
          <a:p>
            <a:pPr>
              <a:buNone/>
            </a:pPr>
            <a:r>
              <a:rPr lang="en-US" altLang="ja-JP" dirty="0" smtClean="0"/>
              <a:t>【Java】</a:t>
            </a:r>
          </a:p>
          <a:p>
            <a:pPr>
              <a:buNone/>
            </a:pPr>
            <a:r>
              <a:rPr lang="en-US" altLang="ja-JP" dirty="0" smtClean="0"/>
              <a:t>Person person = new Person(1, “hyuga”);</a:t>
            </a:r>
            <a:endParaRPr kumimoji="1" lang="en-US" altLang="ja-JP" dirty="0" smtClean="0"/>
          </a:p>
          <a:p>
            <a:pPr>
              <a:buNone/>
            </a:pPr>
            <a:endParaRPr lang="en-US" altLang="ja-JP" dirty="0" smtClean="0"/>
          </a:p>
          <a:p>
            <a:pPr>
              <a:buNone/>
            </a:pPr>
            <a:r>
              <a:rPr lang="en-US" altLang="ja-JP" dirty="0" smtClean="0"/>
              <a:t>【Scala】</a:t>
            </a:r>
          </a:p>
          <a:p>
            <a:pPr>
              <a:buNone/>
            </a:pPr>
            <a:r>
              <a:rPr lang="en-US" altLang="ja-JP" dirty="0" smtClean="0"/>
              <a:t>val person = new Person(1, “hyuga”)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2-1-3. </a:t>
            </a:r>
            <a:r>
              <a:rPr kumimoji="1" lang="ja-JP" altLang="en-US" dirty="0" smtClean="0"/>
              <a:t>基本コンストラクタ</a:t>
            </a:r>
            <a:endParaRPr kumimoji="1" lang="ja-JP" altLang="en-US" dirty="0"/>
          </a:p>
        </p:txBody>
      </p:sp>
      <p:sp>
        <p:nvSpPr>
          <p:cNvPr id="3" name="コンテンツ プレースホルダ 2"/>
          <p:cNvSpPr>
            <a:spLocks noGrp="1"/>
          </p:cNvSpPr>
          <p:nvPr>
            <p:ph idx="1"/>
          </p:nvPr>
        </p:nvSpPr>
        <p:spPr/>
        <p:txBody>
          <a:bodyPr>
            <a:normAutofit fontScale="62500" lnSpcReduction="20000"/>
          </a:bodyPr>
          <a:lstStyle/>
          <a:p>
            <a:r>
              <a:rPr kumimoji="1" lang="ja-JP" altLang="en-US" dirty="0" smtClean="0"/>
              <a:t>次にコンストラクタ部分を比較します</a:t>
            </a:r>
            <a:endParaRPr kumimoji="1" lang="en-US" altLang="ja-JP" dirty="0" smtClean="0"/>
          </a:p>
          <a:p>
            <a:pPr>
              <a:buNone/>
            </a:pPr>
            <a:r>
              <a:rPr lang="en-US" altLang="ja-JP" dirty="0" smtClean="0"/>
              <a:t>【Java】</a:t>
            </a:r>
          </a:p>
          <a:p>
            <a:pPr>
              <a:buNone/>
            </a:pPr>
            <a:r>
              <a:rPr lang="en-US" altLang="ja-JP" dirty="0" smtClean="0"/>
              <a:t>public class Person {</a:t>
            </a:r>
          </a:p>
          <a:p>
            <a:pPr>
              <a:buNone/>
            </a:pPr>
            <a:r>
              <a:rPr lang="en-US" altLang="ja-JP" dirty="0" smtClean="0"/>
              <a:t>    private int id;</a:t>
            </a:r>
          </a:p>
          <a:p>
            <a:pPr>
              <a:buNone/>
            </a:pPr>
            <a:r>
              <a:rPr lang="en-US" altLang="ja-JP" dirty="0" smtClean="0"/>
              <a:t>    private String name;</a:t>
            </a:r>
          </a:p>
          <a:p>
            <a:pPr>
              <a:buNone/>
            </a:pPr>
            <a:r>
              <a:rPr lang="en-US" altLang="ja-JP" dirty="0" smtClean="0"/>
              <a:t>    public Person(int id, String name) {</a:t>
            </a:r>
          </a:p>
          <a:p>
            <a:pPr>
              <a:buNone/>
            </a:pPr>
            <a:r>
              <a:rPr lang="en-US" altLang="ja-JP" dirty="0" smtClean="0"/>
              <a:t>        this.id = id;</a:t>
            </a:r>
          </a:p>
          <a:p>
            <a:pPr>
              <a:buNone/>
            </a:pPr>
            <a:r>
              <a:rPr lang="en-US" altLang="ja-JP" dirty="0" smtClean="0"/>
              <a:t>        this.name = name;</a:t>
            </a:r>
          </a:p>
          <a:p>
            <a:pPr>
              <a:buNone/>
            </a:pPr>
            <a:r>
              <a:rPr lang="en-US" altLang="ja-JP" dirty="0" smtClean="0"/>
              <a:t>}</a:t>
            </a:r>
          </a:p>
          <a:p>
            <a:pPr>
              <a:buNone/>
            </a:pPr>
            <a:r>
              <a:rPr kumimoji="1" lang="en-US" altLang="ja-JP" dirty="0" smtClean="0"/>
              <a:t>【Scala】</a:t>
            </a:r>
          </a:p>
          <a:p>
            <a:pPr>
              <a:buNone/>
            </a:pPr>
            <a:r>
              <a:rPr lang="en-US" altLang="ja-JP" dirty="0" smtClean="0"/>
              <a:t>class Person(</a:t>
            </a:r>
            <a:r>
              <a:rPr lang="en-US" altLang="ja-JP" b="1" dirty="0" smtClean="0">
                <a:solidFill>
                  <a:srgbClr val="00B0F0"/>
                </a:solidFill>
              </a:rPr>
              <a:t>id: Int, name:String</a:t>
            </a:r>
            <a:r>
              <a:rPr lang="en-US" altLang="ja-JP" dirty="0" smtClean="0"/>
              <a:t>) {</a:t>
            </a:r>
          </a:p>
          <a:p>
            <a:pPr>
              <a:buNone/>
            </a:pPr>
            <a:r>
              <a:rPr lang="en-US" altLang="ja-JP" dirty="0" smtClean="0"/>
              <a:t>    val id = id</a:t>
            </a:r>
          </a:p>
          <a:p>
            <a:pPr>
              <a:buNone/>
            </a:pPr>
            <a:r>
              <a:rPr kumimoji="1" lang="en-US" altLang="ja-JP" dirty="0" smtClean="0"/>
              <a:t>    val name = name</a:t>
            </a:r>
          </a:p>
          <a:p>
            <a:pPr>
              <a:buNone/>
            </a:pPr>
            <a:r>
              <a:rPr kumimoji="1" lang="en-US" altLang="ja-JP" dirty="0" smtClean="0"/>
              <a:t>}</a:t>
            </a:r>
            <a:endParaRPr kumimoji="1" lang="ja-JP"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2-1-4. </a:t>
            </a:r>
            <a:r>
              <a:rPr kumimoji="1" lang="ja-JP" altLang="en-US" dirty="0" smtClean="0"/>
              <a:t>複数コンストラクタ</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あれ、複数コンストラクタできないのでは？と思った人はいい観点も持ってます！</a:t>
            </a:r>
            <a:endParaRPr kumimoji="1" lang="ja-JP"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2-1-4. </a:t>
            </a:r>
            <a:r>
              <a:rPr kumimoji="1" lang="ja-JP" altLang="en-US" dirty="0" smtClean="0"/>
              <a:t>複数コンストラクタ</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kumimoji="1" lang="ja-JP" altLang="en-US" dirty="0" smtClean="0"/>
              <a:t>複数コンストラクタを定義したい場合は以下のように定義します</a:t>
            </a:r>
            <a:endParaRPr kumimoji="1" lang="en-US" altLang="ja-JP" dirty="0" smtClean="0"/>
          </a:p>
          <a:p>
            <a:pPr>
              <a:buNone/>
            </a:pPr>
            <a:r>
              <a:rPr lang="en-US" altLang="ja-JP" dirty="0" smtClean="0"/>
              <a:t>【Scala】</a:t>
            </a:r>
          </a:p>
          <a:p>
            <a:pPr>
              <a:buNone/>
            </a:pPr>
            <a:r>
              <a:rPr lang="en-US" altLang="ja-JP" dirty="0" smtClean="0"/>
              <a:t>class Person(id: Int, name:String) {</a:t>
            </a:r>
          </a:p>
          <a:p>
            <a:pPr>
              <a:buNone/>
            </a:pPr>
            <a:r>
              <a:rPr lang="en-US" altLang="ja-JP" dirty="0" smtClean="0"/>
              <a:t>    </a:t>
            </a:r>
            <a:r>
              <a:rPr lang="en-US" altLang="ja-JP" b="1" dirty="0" smtClean="0">
                <a:solidFill>
                  <a:srgbClr val="00B0F0"/>
                </a:solidFill>
              </a:rPr>
              <a:t>def this</a:t>
            </a:r>
            <a:r>
              <a:rPr lang="en-US" altLang="ja-JP" dirty="0" smtClean="0"/>
              <a:t>(id: Int) {</a:t>
            </a:r>
          </a:p>
          <a:p>
            <a:pPr>
              <a:buNone/>
            </a:pPr>
            <a:r>
              <a:rPr lang="en-US" altLang="ja-JP" dirty="0" smtClean="0"/>
              <a:t>        </a:t>
            </a:r>
            <a:r>
              <a:rPr lang="en-US" altLang="ja-JP" b="1" dirty="0" smtClean="0">
                <a:solidFill>
                  <a:srgbClr val="00B0F0"/>
                </a:solidFill>
              </a:rPr>
              <a:t>this</a:t>
            </a:r>
            <a:r>
              <a:rPr lang="en-US" altLang="ja-JP" dirty="0" smtClean="0"/>
              <a:t>(id, “</a:t>
            </a:r>
            <a:r>
              <a:rPr lang="ja-JP" altLang="en-US" dirty="0" smtClean="0"/>
              <a:t>名前不明・・・</a:t>
            </a:r>
            <a:r>
              <a:rPr lang="en-US" altLang="ja-JP" dirty="0" smtClean="0"/>
              <a:t>”);</a:t>
            </a:r>
          </a:p>
          <a:p>
            <a:pPr>
              <a:buNone/>
            </a:pPr>
            <a:r>
              <a:rPr lang="en-US" altLang="ja-JP" dirty="0" smtClean="0"/>
              <a:t>    }</a:t>
            </a:r>
          </a:p>
          <a:p>
            <a:pPr>
              <a:buNone/>
            </a:pPr>
            <a:r>
              <a:rPr lang="en-US" altLang="ja-JP" dirty="0" smtClean="0"/>
              <a:t>}</a:t>
            </a:r>
            <a:endParaRPr kumimoji="1" lang="en-US" altLang="ja-JP" dirty="0" smtClean="0"/>
          </a:p>
          <a:p>
            <a:r>
              <a:rPr lang="ja-JP" altLang="en-US" dirty="0" smtClean="0"/>
              <a:t>基本コンストラクタ以外は別のコンストラクタを呼ぶことが必須です</a:t>
            </a:r>
            <a:endParaRPr lang="en-US" altLang="ja-JP" dirty="0" smtClean="0"/>
          </a:p>
          <a:p>
            <a:endParaRPr kumimoji="1" lang="ja-JP"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2-1-5. </a:t>
            </a:r>
            <a:r>
              <a:rPr lang="ja-JP" altLang="en-US" dirty="0" smtClean="0"/>
              <a:t>インスタンス変数の自動化</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クラスパラメータを保持するのめんどくさいと思いませんか？</a:t>
            </a:r>
            <a:endParaRPr lang="en-US" altLang="ja-JP" dirty="0" smtClean="0"/>
          </a:p>
          <a:p>
            <a:r>
              <a:rPr kumimoji="1" lang="ja-JP" altLang="en-US" dirty="0" smtClean="0"/>
              <a:t>実は引数の前に「</a:t>
            </a:r>
            <a:r>
              <a:rPr kumimoji="1" lang="en-US" altLang="ja-JP" dirty="0" smtClean="0"/>
              <a:t>val</a:t>
            </a:r>
            <a:r>
              <a:rPr kumimoji="1" lang="ja-JP" altLang="en-US" dirty="0" smtClean="0"/>
              <a:t>」 </a:t>
            </a:r>
            <a:r>
              <a:rPr kumimoji="1" lang="en-US" altLang="ja-JP" dirty="0" smtClean="0"/>
              <a:t>or </a:t>
            </a:r>
            <a:r>
              <a:rPr kumimoji="1" lang="ja-JP" altLang="en-US" dirty="0" smtClean="0"/>
              <a:t>「</a:t>
            </a:r>
            <a:r>
              <a:rPr kumimoji="1" lang="en-US" altLang="ja-JP" dirty="0" smtClean="0"/>
              <a:t>var</a:t>
            </a:r>
            <a:r>
              <a:rPr kumimoji="1" lang="ja-JP" altLang="en-US" dirty="0" smtClean="0"/>
              <a:t>」を付けることで自動的にクラス変数を生成するんです！</a:t>
            </a:r>
            <a:endParaRPr kumimoji="1" lang="en-US" altLang="ja-JP" dirty="0" smtClean="0"/>
          </a:p>
          <a:p>
            <a:pPr>
              <a:buNone/>
            </a:pPr>
            <a:r>
              <a:rPr lang="en-US" altLang="ja-JP" dirty="0" smtClean="0"/>
              <a:t>class Person(</a:t>
            </a:r>
            <a:r>
              <a:rPr lang="en-US" altLang="ja-JP" b="1" dirty="0" smtClean="0">
                <a:solidFill>
                  <a:srgbClr val="00B0F0"/>
                </a:solidFill>
              </a:rPr>
              <a:t>val</a:t>
            </a:r>
            <a:r>
              <a:rPr lang="en-US" altLang="ja-JP" dirty="0" smtClean="0"/>
              <a:t> id: Int, </a:t>
            </a:r>
            <a:r>
              <a:rPr lang="en-US" altLang="ja-JP" b="1" dirty="0" smtClean="0">
                <a:solidFill>
                  <a:srgbClr val="00B0F0"/>
                </a:solidFill>
              </a:rPr>
              <a:t>val</a:t>
            </a:r>
            <a:r>
              <a:rPr lang="en-US" altLang="ja-JP" dirty="0" smtClean="0"/>
              <a:t> name:String) {</a:t>
            </a:r>
          </a:p>
          <a:p>
            <a:pPr>
              <a:buNone/>
            </a:pPr>
            <a:r>
              <a:rPr lang="en-US" altLang="ja-JP" dirty="0" smtClean="0"/>
              <a:t>}</a:t>
            </a:r>
          </a:p>
          <a:p>
            <a:pPr>
              <a:buNone/>
            </a:pPr>
            <a:r>
              <a:rPr lang="en-US" altLang="ja-JP" dirty="0" smtClean="0"/>
              <a:t>val person = new Person(1, “hyuga”)</a:t>
            </a:r>
            <a:endParaRPr lang="ja-JP" altLang="en-US" dirty="0" smtClean="0"/>
          </a:p>
          <a:p>
            <a:pPr>
              <a:buNone/>
            </a:pPr>
            <a:r>
              <a:rPr kumimoji="1" lang="en-US" altLang="ja-JP" dirty="0" smtClean="0"/>
              <a:t>person.name // </a:t>
            </a:r>
            <a:r>
              <a:rPr kumimoji="1" lang="ja-JP" altLang="en-US" dirty="0" smtClean="0"/>
              <a:t>「</a:t>
            </a:r>
            <a:r>
              <a:rPr kumimoji="1" lang="en-US" altLang="ja-JP" dirty="0" smtClean="0"/>
              <a:t>hyuga</a:t>
            </a:r>
            <a:r>
              <a:rPr kumimoji="1" lang="ja-JP" altLang="en-US" dirty="0" smtClean="0"/>
              <a:t>」</a:t>
            </a:r>
            <a:endParaRPr kumimoji="1" lang="ja-JP"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2-2-1. </a:t>
            </a:r>
            <a:r>
              <a:rPr kumimoji="1" lang="ja-JP" altLang="en-US" smtClean="0"/>
              <a:t>ローカル関数</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今度は残念ながら</a:t>
            </a:r>
            <a:r>
              <a:rPr lang="en-US" altLang="ja-JP" dirty="0" smtClean="0"/>
              <a:t>Java</a:t>
            </a:r>
            <a:r>
              <a:rPr lang="ja-JP" altLang="en-US" dirty="0" smtClean="0"/>
              <a:t>には無い機能なので</a:t>
            </a:r>
            <a:r>
              <a:rPr lang="en-US" altLang="ja-JP" dirty="0" smtClean="0"/>
              <a:t>Java</a:t>
            </a:r>
            <a:r>
              <a:rPr lang="ja-JP" altLang="en-US" dirty="0" smtClean="0"/>
              <a:t>での不便さからのローカル関数への流れでいきます！</a:t>
            </a:r>
            <a:endParaRPr kumimoji="1" lang="en-US" altLang="ja-JP" dirty="0" smtClean="0"/>
          </a:p>
          <a:p>
            <a:r>
              <a:rPr kumimoji="1" lang="ja-JP" altLang="en-US" dirty="0" smtClean="0"/>
              <a:t>ローカル関数を説明する前にプログラミングするときに大きな関数は小分けにしますよね</a:t>
            </a:r>
            <a:endParaRPr kumimoji="1" lang="en-US" altLang="ja-JP" dirty="0" smtClean="0"/>
          </a:p>
          <a:p>
            <a:r>
              <a:rPr lang="ja-JP" altLang="en-US" dirty="0" smtClean="0"/>
              <a:t>小分けにするのはセンスが出ますね！</a:t>
            </a:r>
            <a:endParaRPr lang="en-US" altLang="ja-JP" dirty="0" smtClean="0"/>
          </a:p>
          <a:p>
            <a:r>
              <a:rPr kumimoji="1" lang="ja-JP" altLang="en-US" dirty="0" smtClean="0"/>
              <a:t>大枠はメイン処理、そこからサブ処理が多いですよね</a:t>
            </a:r>
            <a:endParaRPr kumimoji="1" lang="en-US" altLang="ja-JP" dirty="0" smtClean="0"/>
          </a:p>
          <a:p>
            <a:r>
              <a:rPr kumimoji="1" lang="ja-JP" altLang="en-US" dirty="0" smtClean="0"/>
              <a:t>まずは</a:t>
            </a:r>
            <a:r>
              <a:rPr kumimoji="1" lang="en-US" altLang="ja-JP" dirty="0" smtClean="0"/>
              <a:t>Java</a:t>
            </a:r>
            <a:r>
              <a:rPr kumimoji="1" lang="ja-JP" altLang="en-US" dirty="0" smtClean="0"/>
              <a:t>でメソッドを分けてみます</a:t>
            </a:r>
            <a:endParaRPr kumimoji="1" lang="ja-JP"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1-1-1. JSF2.2</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kumimoji="1" lang="en-US" altLang="ja-JP" dirty="0" smtClean="0"/>
              <a:t>JavaEE</a:t>
            </a:r>
            <a:r>
              <a:rPr kumimoji="1" lang="ja-JP" altLang="en-US" dirty="0" smtClean="0"/>
              <a:t>標準の</a:t>
            </a:r>
            <a:r>
              <a:rPr kumimoji="1" lang="en-US" altLang="ja-JP" dirty="0" smtClean="0"/>
              <a:t>MVC</a:t>
            </a:r>
            <a:r>
              <a:rPr kumimoji="1" lang="ja-JP" altLang="en-US" dirty="0" smtClean="0"/>
              <a:t>フレームワーク</a:t>
            </a:r>
            <a:endParaRPr kumimoji="1" lang="en-US" altLang="ja-JP" dirty="0" smtClean="0"/>
          </a:p>
          <a:p>
            <a:pPr>
              <a:buNone/>
            </a:pPr>
            <a:r>
              <a:rPr lang="ja-JP" altLang="en-US" dirty="0" smtClean="0"/>
              <a:t>→出た当時は騒がれたんですが・・・</a:t>
            </a:r>
            <a:endParaRPr kumimoji="1" lang="en-US" altLang="ja-JP" dirty="0" smtClean="0"/>
          </a:p>
          <a:p>
            <a:r>
              <a:rPr lang="ja-JP" altLang="en-US" dirty="0" smtClean="0"/>
              <a:t>コントローラ（</a:t>
            </a:r>
            <a:r>
              <a:rPr lang="en-US" altLang="ja-JP" dirty="0" smtClean="0"/>
              <a:t>Faces Servlet</a:t>
            </a:r>
            <a:r>
              <a:rPr lang="ja-JP" altLang="en-US" dirty="0" smtClean="0"/>
              <a:t>）からレンダラ機能を利用してビューを表示</a:t>
            </a:r>
            <a:endParaRPr lang="en-US" altLang="ja-JP" dirty="0" smtClean="0"/>
          </a:p>
          <a:p>
            <a:r>
              <a:rPr kumimoji="1" lang="en-US" altLang="ja-JP" dirty="0" smtClean="0"/>
              <a:t>1.2</a:t>
            </a:r>
            <a:r>
              <a:rPr kumimoji="1" lang="ja-JP" altLang="en-US" dirty="0" smtClean="0"/>
              <a:t>以前ではビューは</a:t>
            </a:r>
            <a:r>
              <a:rPr kumimoji="1" lang="en-US" altLang="ja-JP" dirty="0" smtClean="0"/>
              <a:t>JSP</a:t>
            </a:r>
            <a:r>
              <a:rPr kumimoji="1" lang="ja-JP" altLang="en-US" dirty="0" smtClean="0"/>
              <a:t>、</a:t>
            </a:r>
            <a:r>
              <a:rPr kumimoji="1" lang="en-US" altLang="ja-JP" dirty="0" smtClean="0"/>
              <a:t>2.2</a:t>
            </a:r>
            <a:r>
              <a:rPr kumimoji="1" lang="ja-JP" altLang="en-US" dirty="0" smtClean="0"/>
              <a:t>以前では</a:t>
            </a:r>
            <a:r>
              <a:rPr lang="en-US" altLang="ja-JP" dirty="0" smtClean="0"/>
              <a:t>XHTML</a:t>
            </a:r>
          </a:p>
          <a:p>
            <a:r>
              <a:rPr kumimoji="1" lang="en-US" altLang="ja-JP" dirty="0" smtClean="0"/>
              <a:t>2.2</a:t>
            </a:r>
            <a:r>
              <a:rPr kumimoji="1" lang="ja-JP" altLang="en-US" dirty="0" smtClean="0"/>
              <a:t>以降では</a:t>
            </a:r>
            <a:r>
              <a:rPr kumimoji="1" lang="en-US" altLang="ja-JP" dirty="0" smtClean="0"/>
              <a:t>HTML5</a:t>
            </a:r>
            <a:r>
              <a:rPr kumimoji="1" lang="ja-JP" altLang="en-US" dirty="0" smtClean="0"/>
              <a:t>に対応する</a:t>
            </a:r>
            <a:endParaRPr kumimoji="1" lang="en-US" altLang="ja-JP" dirty="0" smtClean="0"/>
          </a:p>
          <a:p>
            <a:pPr>
              <a:buNone/>
            </a:pPr>
            <a:r>
              <a:rPr lang="ja-JP" altLang="en-US" dirty="0" smtClean="0"/>
              <a:t>→これにより、画面モックから製造がスムーズ</a:t>
            </a:r>
            <a:endParaRPr kumimoji="1" lang="en-US" altLang="ja-JP" dirty="0" smtClean="0"/>
          </a:p>
          <a:p>
            <a:r>
              <a:rPr lang="en-US" altLang="ja-JP" dirty="0" smtClean="0"/>
              <a:t>Struts</a:t>
            </a:r>
            <a:r>
              <a:rPr lang="ja-JP" altLang="en-US" dirty="0" smtClean="0"/>
              <a:t>は世界で</a:t>
            </a:r>
            <a:r>
              <a:rPr lang="en-US" altLang="ja-JP" dirty="0" smtClean="0"/>
              <a:t>1.3%</a:t>
            </a:r>
            <a:r>
              <a:rPr lang="ja-JP" altLang="en-US" dirty="0" smtClean="0"/>
              <a:t>のシェアだと「</a:t>
            </a:r>
            <a:r>
              <a:rPr lang="en-US" altLang="ja-JP" dirty="0" smtClean="0"/>
              <a:t>JJUG CCC</a:t>
            </a:r>
            <a:r>
              <a:rPr lang="ja-JP" altLang="en-US" dirty="0" smtClean="0"/>
              <a:t>」で発表されてました・・・</a:t>
            </a:r>
            <a:endParaRPr kumimoji="1" lang="en-US" altLang="ja-JP"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2-2-2. </a:t>
            </a:r>
            <a:r>
              <a:rPr lang="ja-JP" altLang="en-US" dirty="0" smtClean="0"/>
              <a:t>見にくいメソッド</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en-US" dirty="0" smtClean="0"/>
              <a:t>以下の</a:t>
            </a:r>
            <a:r>
              <a:rPr lang="en-US" altLang="ja-JP" dirty="0" smtClean="0"/>
              <a:t>Java</a:t>
            </a:r>
            <a:r>
              <a:rPr lang="ja-JP" altLang="en-US" dirty="0" smtClean="0"/>
              <a:t>メソッドがあるとします</a:t>
            </a:r>
            <a:endParaRPr lang="en-US" altLang="ja-JP" dirty="0" smtClean="0"/>
          </a:p>
          <a:p>
            <a:pPr>
              <a:buNone/>
            </a:pPr>
            <a:r>
              <a:rPr lang="en-US" altLang="ja-JP" dirty="0" smtClean="0"/>
              <a:t>public void insert(int id, String name, int cpu) {</a:t>
            </a:r>
          </a:p>
          <a:p>
            <a:pPr>
              <a:buNone/>
            </a:pPr>
            <a:r>
              <a:rPr lang="en-US" altLang="ja-JP" dirty="0" smtClean="0"/>
              <a:t>    Emp emp = new emp();</a:t>
            </a:r>
          </a:p>
          <a:p>
            <a:pPr>
              <a:buNone/>
            </a:pPr>
            <a:r>
              <a:rPr lang="en-US" altLang="ja-JP" dirty="0" smtClean="0"/>
              <a:t>    emp.setId(id);</a:t>
            </a:r>
          </a:p>
          <a:p>
            <a:pPr>
              <a:buNone/>
            </a:pPr>
            <a:r>
              <a:rPr lang="en-US" altLang="ja-JP" dirty="0" smtClean="0"/>
              <a:t>    emp.setName(name);</a:t>
            </a:r>
          </a:p>
          <a:p>
            <a:pPr>
              <a:buNone/>
            </a:pPr>
            <a:r>
              <a:rPr lang="en-US" altLang="ja-JP" dirty="0" smtClean="0"/>
              <a:t>    emp.setCpu(cpu);</a:t>
            </a:r>
          </a:p>
          <a:p>
            <a:pPr>
              <a:buNone/>
            </a:pPr>
            <a:r>
              <a:rPr lang="en-US" altLang="ja-JP" dirty="0" smtClean="0"/>
              <a:t>    super.insert(emp);</a:t>
            </a:r>
          </a:p>
          <a:p>
            <a:pPr>
              <a:buNone/>
            </a:pPr>
            <a:r>
              <a:rPr lang="en-US" altLang="ja-JP" dirty="0" smtClean="0"/>
              <a:t>}</a:t>
            </a:r>
          </a:p>
          <a:p>
            <a:r>
              <a:rPr lang="ja-JP" altLang="en-US" dirty="0" smtClean="0"/>
              <a:t>これぐらいだと気になりませんが項目が</a:t>
            </a:r>
            <a:r>
              <a:rPr lang="en-US" altLang="ja-JP" dirty="0" smtClean="0"/>
              <a:t>50</a:t>
            </a:r>
            <a:r>
              <a:rPr lang="ja-JP" altLang="en-US" dirty="0" smtClean="0"/>
              <a:t>項目あったとするとどこが処理だかわかりにくい！</a:t>
            </a:r>
            <a:endParaRPr kumimoji="1" lang="ja-JP"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2-2-3. </a:t>
            </a:r>
            <a:r>
              <a:rPr kumimoji="1" lang="ja-JP" altLang="en-US" dirty="0" smtClean="0"/>
              <a:t>メソッド分離</a:t>
            </a:r>
            <a:endParaRPr kumimoji="1" lang="ja-JP" altLang="en-US" dirty="0"/>
          </a:p>
        </p:txBody>
      </p:sp>
      <p:sp>
        <p:nvSpPr>
          <p:cNvPr id="3" name="コンテンツ プレースホルダ 2"/>
          <p:cNvSpPr>
            <a:spLocks noGrp="1"/>
          </p:cNvSpPr>
          <p:nvPr>
            <p:ph idx="1"/>
          </p:nvPr>
        </p:nvSpPr>
        <p:spPr/>
        <p:txBody>
          <a:bodyPr>
            <a:normAutofit fontScale="70000" lnSpcReduction="20000"/>
          </a:bodyPr>
          <a:lstStyle/>
          <a:p>
            <a:r>
              <a:rPr kumimoji="1" lang="ja-JP" altLang="en-US" dirty="0" smtClean="0"/>
              <a:t>そこで処理部分と</a:t>
            </a:r>
            <a:r>
              <a:rPr lang="ja-JP" altLang="en-US" dirty="0" smtClean="0"/>
              <a:t>エンティティ生成部分を分離したくなります</a:t>
            </a:r>
            <a:endParaRPr lang="en-US" altLang="ja-JP" dirty="0" smtClean="0"/>
          </a:p>
          <a:p>
            <a:pPr>
              <a:buNone/>
            </a:pPr>
            <a:r>
              <a:rPr lang="en-US" altLang="ja-JP" dirty="0" smtClean="0"/>
              <a:t>public void insert(int id, String name, int cpu) { // </a:t>
            </a:r>
            <a:r>
              <a:rPr lang="ja-JP" altLang="en-US" dirty="0" smtClean="0"/>
              <a:t>処理</a:t>
            </a:r>
            <a:endParaRPr lang="en-US" altLang="ja-JP" dirty="0" smtClean="0"/>
          </a:p>
          <a:p>
            <a:pPr>
              <a:buNone/>
            </a:pPr>
            <a:r>
              <a:rPr lang="en-US" altLang="ja-JP" dirty="0" smtClean="0"/>
              <a:t>    super.insert(this.createEmp(id, name. cpu));</a:t>
            </a:r>
          </a:p>
          <a:p>
            <a:pPr>
              <a:buNone/>
            </a:pPr>
            <a:r>
              <a:rPr lang="en-US" altLang="ja-JP" dirty="0" smtClean="0"/>
              <a:t>}</a:t>
            </a:r>
          </a:p>
          <a:p>
            <a:pPr>
              <a:buNone/>
            </a:pPr>
            <a:r>
              <a:rPr lang="en-US" altLang="ja-JP" dirty="0" smtClean="0"/>
              <a:t>private Emp createEmp(int id, String name, int cpu) { // </a:t>
            </a:r>
            <a:r>
              <a:rPr lang="ja-JP" altLang="en-US" dirty="0" smtClean="0"/>
              <a:t>生成</a:t>
            </a:r>
            <a:endParaRPr lang="en-US" altLang="ja-JP" dirty="0" smtClean="0"/>
          </a:p>
          <a:p>
            <a:pPr>
              <a:buNone/>
            </a:pPr>
            <a:r>
              <a:rPr lang="en-US" altLang="ja-JP" dirty="0" smtClean="0"/>
              <a:t>    Emp emp = new emp();</a:t>
            </a:r>
          </a:p>
          <a:p>
            <a:pPr>
              <a:buNone/>
            </a:pPr>
            <a:r>
              <a:rPr lang="en-US" altLang="ja-JP" dirty="0" smtClean="0"/>
              <a:t>    emp.setId(id);</a:t>
            </a:r>
          </a:p>
          <a:p>
            <a:pPr>
              <a:buNone/>
            </a:pPr>
            <a:r>
              <a:rPr lang="en-US" altLang="ja-JP" dirty="0" smtClean="0"/>
              <a:t>    emp.setName(name);</a:t>
            </a:r>
          </a:p>
          <a:p>
            <a:pPr>
              <a:buNone/>
            </a:pPr>
            <a:r>
              <a:rPr lang="en-US" altLang="ja-JP" dirty="0" smtClean="0"/>
              <a:t>    emp.setCpu(cpu);</a:t>
            </a:r>
          </a:p>
          <a:p>
            <a:pPr>
              <a:buNone/>
            </a:pPr>
            <a:r>
              <a:rPr lang="en-US" altLang="ja-JP" dirty="0" smtClean="0"/>
              <a:t>    return emp</a:t>
            </a:r>
          </a:p>
          <a:p>
            <a:pPr>
              <a:buNone/>
            </a:pPr>
            <a:r>
              <a:rPr lang="en-US" altLang="ja-JP" dirty="0" smtClean="0"/>
              <a:t>}</a:t>
            </a:r>
          </a:p>
          <a:p>
            <a:r>
              <a:rPr kumimoji="1" lang="ja-JP" altLang="en-US" dirty="0" smtClean="0"/>
              <a:t>こうすることで処理部分がわかりやすくなりますが問題！</a:t>
            </a:r>
            <a:endParaRPr kumimoji="1" lang="ja-JP"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2-2-4. </a:t>
            </a:r>
            <a:r>
              <a:rPr kumimoji="1" lang="ja-JP" altLang="en-US" dirty="0" smtClean="0"/>
              <a:t>引数問題</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ここで引数を全て渡すのめんどくさい！</a:t>
            </a:r>
            <a:endParaRPr kumimoji="1" lang="en-US" altLang="ja-JP" dirty="0" smtClean="0"/>
          </a:p>
          <a:p>
            <a:r>
              <a:rPr lang="en-US" altLang="ja-JP" dirty="0" smtClean="0"/>
              <a:t>20</a:t>
            </a:r>
            <a:r>
              <a:rPr lang="ja-JP" altLang="en-US" dirty="0" smtClean="0"/>
              <a:t>項目あったらどうする・・・</a:t>
            </a:r>
            <a:endParaRPr lang="en-US" altLang="ja-JP" dirty="0" smtClean="0"/>
          </a:p>
          <a:p>
            <a:r>
              <a:rPr lang="ja-JP" altLang="en-US" dirty="0" smtClean="0"/>
              <a:t>メソッド分けるのめんどくさくなるかも・・・</a:t>
            </a:r>
            <a:endParaRPr lang="en-US" altLang="ja-JP" dirty="0" smtClean="0"/>
          </a:p>
          <a:p>
            <a:r>
              <a:rPr lang="ja-JP" altLang="en-US" dirty="0" smtClean="0"/>
              <a:t>だけど、ソースがわかりにくい・・・</a:t>
            </a:r>
            <a:endParaRPr lang="en-US" altLang="ja-JP" dirty="0" smtClean="0"/>
          </a:p>
          <a:p>
            <a:r>
              <a:rPr kumimoji="1" lang="ja-JP" altLang="en-US" dirty="0" smtClean="0"/>
              <a:t>そんな時、</a:t>
            </a:r>
            <a:r>
              <a:rPr kumimoji="1" lang="en-US" altLang="ja-JP" dirty="0" smtClean="0"/>
              <a:t>Scalano</a:t>
            </a:r>
            <a:r>
              <a:rPr kumimoji="1" lang="ja-JP" altLang="en-US" dirty="0" smtClean="0"/>
              <a:t>ローカル関数を使うと問題を解決できるんです</a:t>
            </a:r>
            <a:endParaRPr kumimoji="1" lang="en-US" altLang="ja-JP" dirty="0" smtClean="0"/>
          </a:p>
          <a:p>
            <a:r>
              <a:rPr lang="ja-JP" altLang="en-US" dirty="0" smtClean="0"/>
              <a:t>ローカル関数とは特定の関数でのみ使用できる関数です</a:t>
            </a:r>
            <a:endParaRPr kumimoji="1" lang="ja-JP"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2-2-5. </a:t>
            </a:r>
            <a:r>
              <a:rPr kumimoji="1" lang="ja-JP" altLang="en-US" dirty="0" smtClean="0"/>
              <a:t>ローカル関数</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en-US" dirty="0" smtClean="0"/>
              <a:t>今まで</a:t>
            </a:r>
            <a:r>
              <a:rPr lang="en-US" altLang="ja-JP" dirty="0" smtClean="0"/>
              <a:t>Java</a:t>
            </a:r>
            <a:r>
              <a:rPr lang="ja-JP" altLang="en-US" dirty="0" smtClean="0"/>
              <a:t>でやっていたことを</a:t>
            </a:r>
            <a:r>
              <a:rPr lang="en-US" altLang="ja-JP" dirty="0" smtClean="0"/>
              <a:t>Scala</a:t>
            </a:r>
            <a:r>
              <a:rPr lang="ja-JP" altLang="en-US" dirty="0" smtClean="0"/>
              <a:t>で実現</a:t>
            </a:r>
            <a:endParaRPr lang="en-US" altLang="ja-JP" dirty="0" smtClean="0"/>
          </a:p>
          <a:p>
            <a:pPr>
              <a:buNone/>
            </a:pPr>
            <a:r>
              <a:rPr lang="en-US" altLang="ja-JP" dirty="0" smtClean="0"/>
              <a:t>def insert(</a:t>
            </a:r>
            <a:r>
              <a:rPr lang="en-US" altLang="ja-JP" b="1" dirty="0" smtClean="0">
                <a:solidFill>
                  <a:srgbClr val="00B0F0"/>
                </a:solidFill>
              </a:rPr>
              <a:t>id:Int, name:String, cpu:Int</a:t>
            </a:r>
            <a:r>
              <a:rPr lang="en-US" altLang="ja-JP" dirty="0" smtClean="0"/>
              <a:t>) {</a:t>
            </a:r>
          </a:p>
          <a:p>
            <a:pPr>
              <a:buNone/>
            </a:pPr>
            <a:r>
              <a:rPr lang="en-US" altLang="ja-JP" dirty="0" smtClean="0"/>
              <a:t>    def createEmp():Emp= {</a:t>
            </a:r>
          </a:p>
          <a:p>
            <a:pPr>
              <a:buNone/>
            </a:pPr>
            <a:r>
              <a:rPr lang="en-US" altLang="ja-JP" dirty="0" smtClean="0"/>
              <a:t>        new Emp(</a:t>
            </a:r>
            <a:r>
              <a:rPr lang="en-US" altLang="ja-JP" b="1" dirty="0" smtClean="0">
                <a:solidFill>
                  <a:srgbClr val="00B0F0"/>
                </a:solidFill>
              </a:rPr>
              <a:t>id, name, cpu</a:t>
            </a:r>
            <a:r>
              <a:rPr lang="en-US" altLang="ja-JP" dirty="0" smtClean="0"/>
              <a:t>)</a:t>
            </a:r>
          </a:p>
          <a:p>
            <a:pPr>
              <a:buNone/>
            </a:pPr>
            <a:r>
              <a:rPr lang="en-US" altLang="ja-JP" dirty="0" smtClean="0"/>
              <a:t>    }</a:t>
            </a:r>
          </a:p>
          <a:p>
            <a:pPr>
              <a:buNone/>
            </a:pPr>
            <a:r>
              <a:rPr lang="en-US" altLang="ja-JP" dirty="0" smtClean="0"/>
              <a:t>    insert(createEmp)</a:t>
            </a:r>
          </a:p>
          <a:p>
            <a:pPr>
              <a:buNone/>
            </a:pPr>
            <a:r>
              <a:rPr lang="en-US" altLang="ja-JP" dirty="0" smtClean="0"/>
              <a:t>}</a:t>
            </a:r>
          </a:p>
          <a:p>
            <a:r>
              <a:rPr lang="ja-JP" altLang="en-US" dirty="0" smtClean="0"/>
              <a:t>このようにローカル関数は外側の変数を操作することができる</a:t>
            </a:r>
            <a:endParaRPr lang="en-US" altLang="ja-JP" dirty="0" smtClean="0"/>
          </a:p>
          <a:p>
            <a:pPr>
              <a:buNone/>
            </a:pPr>
            <a:r>
              <a:rPr kumimoji="1" lang="ja-JP" altLang="en-US" dirty="0" smtClean="0"/>
              <a:t>→</a:t>
            </a:r>
            <a:r>
              <a:rPr kumimoji="1" lang="en-US" altLang="ja-JP" dirty="0" smtClean="0"/>
              <a:t>Java</a:t>
            </a:r>
            <a:r>
              <a:rPr kumimoji="1" lang="ja-JP" altLang="en-US" dirty="0" smtClean="0"/>
              <a:t>でいう、内部クラスと同様かな？</a:t>
            </a:r>
            <a:endParaRPr kumimoji="1" lang="ja-JP"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1-1-1. JSF</a:t>
            </a:r>
            <a:r>
              <a:rPr kumimoji="1" lang="ja-JP" altLang="en-US" dirty="0" smtClean="0"/>
              <a:t>（ビューソース）</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通常の</a:t>
            </a:r>
            <a:r>
              <a:rPr lang="en-US" altLang="ja-JP" dirty="0" smtClean="0"/>
              <a:t>HTML</a:t>
            </a:r>
            <a:endParaRPr kumimoji="1" lang="en-US" altLang="ja-JP" dirty="0" smtClean="0"/>
          </a:p>
          <a:p>
            <a:pPr>
              <a:buNone/>
            </a:pPr>
            <a:r>
              <a:rPr lang="en-US" altLang="ja-JP" dirty="0" smtClean="0"/>
              <a:t>&lt;input type=“name” value=“”&gt;</a:t>
            </a:r>
            <a:endParaRPr kumimoji="1" lang="en-US" altLang="ja-JP" dirty="0" smtClean="0"/>
          </a:p>
          <a:p>
            <a:r>
              <a:rPr lang="ja-JP" altLang="en-US" dirty="0" smtClean="0"/>
              <a:t>以下に</a:t>
            </a:r>
            <a:r>
              <a:rPr lang="en-US" altLang="ja-JP" dirty="0" smtClean="0"/>
              <a:t>HTML</a:t>
            </a:r>
            <a:r>
              <a:rPr lang="ja-JP" altLang="en-US" dirty="0" smtClean="0"/>
              <a:t>に埋め込んだ</a:t>
            </a:r>
            <a:r>
              <a:rPr lang="en-US" altLang="ja-JP" dirty="0" smtClean="0"/>
              <a:t>JSF</a:t>
            </a:r>
            <a:r>
              <a:rPr lang="ja-JP" altLang="en-US" dirty="0" smtClean="0"/>
              <a:t>属性</a:t>
            </a:r>
            <a:endParaRPr lang="en-US" altLang="ja-JP" dirty="0" smtClean="0"/>
          </a:p>
          <a:p>
            <a:pPr>
              <a:buNone/>
            </a:pPr>
            <a:r>
              <a:rPr lang="en-US" altLang="ja-JP" dirty="0" smtClean="0"/>
              <a:t>&lt;input type=“name” </a:t>
            </a:r>
            <a:r>
              <a:rPr lang="en-US" altLang="ja-JP" dirty="0" smtClean="0">
                <a:solidFill>
                  <a:srgbClr val="FF0000"/>
                </a:solidFill>
              </a:rPr>
              <a:t>jsf:value=“#{entity.name}”</a:t>
            </a:r>
            <a:r>
              <a:rPr lang="en-US" altLang="ja-JP" dirty="0" smtClean="0"/>
              <a:t>&gt;</a:t>
            </a:r>
          </a:p>
          <a:p>
            <a:r>
              <a:rPr lang="ja-JP" altLang="en-US" dirty="0" smtClean="0">
                <a:solidFill>
                  <a:srgbClr val="FF0000"/>
                </a:solidFill>
              </a:rPr>
              <a:t>赤字部分</a:t>
            </a:r>
            <a:r>
              <a:rPr lang="ja-JP" altLang="en-US" dirty="0" smtClean="0"/>
              <a:t>が埋め込んだ内容です</a:t>
            </a:r>
            <a:endParaRPr lang="en-US" altLang="ja-JP" dirty="0" smtClean="0"/>
          </a:p>
          <a:p>
            <a:r>
              <a:rPr kumimoji="1" lang="ja-JP" altLang="en-US" dirty="0" smtClean="0"/>
              <a:t>ビュー（</a:t>
            </a:r>
            <a:r>
              <a:rPr kumimoji="1" lang="en-US" altLang="ja-JP" dirty="0" smtClean="0"/>
              <a:t>HTML</a:t>
            </a:r>
            <a:r>
              <a:rPr kumimoji="1" lang="ja-JP" altLang="en-US" dirty="0" smtClean="0"/>
              <a:t>）への影響が低いですね！</a:t>
            </a:r>
            <a:endParaRPr kumimoji="1" lang="en-US" altLang="ja-JP" dirty="0" smtClean="0"/>
          </a:p>
          <a:p>
            <a:r>
              <a:rPr lang="en-US" altLang="ja-JP" dirty="0" smtClean="0"/>
              <a:t>Scala</a:t>
            </a:r>
            <a:r>
              <a:rPr lang="ja-JP" altLang="en-US" dirty="0" smtClean="0"/>
              <a:t>の</a:t>
            </a:r>
            <a:r>
              <a:rPr lang="en-US" altLang="ja-JP" dirty="0" smtClean="0"/>
              <a:t>Lift</a:t>
            </a:r>
            <a:r>
              <a:rPr lang="ja-JP" altLang="en-US" dirty="0" smtClean="0"/>
              <a:t>っぽい感じですかね？</a:t>
            </a:r>
            <a:endParaRPr lang="en-US" altLang="ja-JP" dirty="0" smtClean="0"/>
          </a:p>
          <a:p>
            <a:pPr>
              <a:buNone/>
            </a:pPr>
            <a:r>
              <a:rPr lang="ja-JP" altLang="en-US" dirty="0" smtClean="0"/>
              <a:t>→デザイン、ロジックを切り離したビュー思想</a:t>
            </a:r>
            <a:endParaRPr lang="en-US" altLang="ja-JP"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1-1-2. Batch Application</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バッチ処理用のフレームワーク</a:t>
            </a:r>
            <a:endParaRPr kumimoji="1" lang="en-US" altLang="ja-JP" dirty="0" smtClean="0"/>
          </a:p>
          <a:p>
            <a:pPr>
              <a:buNone/>
            </a:pPr>
            <a:r>
              <a:rPr lang="ja-JP" altLang="en-US" dirty="0" smtClean="0"/>
              <a:t>→今までの有名どころは「</a:t>
            </a:r>
            <a:r>
              <a:rPr lang="en-US" altLang="ja-JP" dirty="0" smtClean="0"/>
              <a:t>Spring Batch</a:t>
            </a:r>
            <a:r>
              <a:rPr lang="ja-JP" altLang="en-US" smtClean="0"/>
              <a:t>」？</a:t>
            </a:r>
            <a:endParaRPr kumimoji="1" lang="en-US" altLang="ja-JP" dirty="0" smtClean="0"/>
          </a:p>
          <a:p>
            <a:r>
              <a:rPr lang="ja-JP" altLang="en-US" dirty="0" smtClean="0"/>
              <a:t>シーケンシャル、並列処理対応可能</a:t>
            </a:r>
            <a:endParaRPr lang="en-US" altLang="ja-JP" dirty="0" smtClean="0"/>
          </a:p>
          <a:p>
            <a:r>
              <a:rPr kumimoji="1" lang="ja-JP" altLang="en-US" dirty="0" smtClean="0"/>
              <a:t>以下のような流れになる</a:t>
            </a:r>
            <a:endParaRPr kumimoji="1" lang="en-US" altLang="ja-JP" dirty="0" smtClean="0"/>
          </a:p>
          <a:p>
            <a:pPr marL="514350" indent="-514350">
              <a:buAutoNum type="arabicParenBoth"/>
            </a:pPr>
            <a:r>
              <a:rPr lang="en-US" altLang="ja-JP" dirty="0" smtClean="0"/>
              <a:t>Job Operator</a:t>
            </a:r>
            <a:r>
              <a:rPr lang="ja-JP" altLang="en-US" dirty="0" smtClean="0"/>
              <a:t>がジョブ管理（起動、停止等）</a:t>
            </a:r>
            <a:endParaRPr lang="en-US" altLang="ja-JP" dirty="0" smtClean="0"/>
          </a:p>
          <a:p>
            <a:pPr marL="514350" indent="-514350">
              <a:buAutoNum type="arabicParenBoth"/>
            </a:pPr>
            <a:r>
              <a:rPr kumimoji="1" lang="en-US" altLang="ja-JP" dirty="0" smtClean="0"/>
              <a:t>Job</a:t>
            </a:r>
            <a:r>
              <a:rPr kumimoji="1" lang="ja-JP" altLang="en-US" dirty="0" smtClean="0"/>
              <a:t>が処理内容を隠蔽（</a:t>
            </a:r>
            <a:r>
              <a:rPr kumimoji="1" lang="en-US" altLang="ja-JP" dirty="0" smtClean="0"/>
              <a:t>JSL</a:t>
            </a:r>
            <a:r>
              <a:rPr lang="ja-JP" altLang="en-US" dirty="0" smtClean="0"/>
              <a:t>記述</a:t>
            </a:r>
            <a:r>
              <a:rPr kumimoji="1" lang="ja-JP" altLang="en-US" dirty="0" smtClean="0"/>
              <a:t>）</a:t>
            </a:r>
            <a:endParaRPr kumimoji="1" lang="en-US" altLang="ja-JP" dirty="0" smtClean="0"/>
          </a:p>
          <a:p>
            <a:pPr marL="514350" indent="-514350">
              <a:buAutoNum type="arabicParenBoth"/>
            </a:pPr>
            <a:r>
              <a:rPr lang="en-US" altLang="ja-JP" dirty="0" smtClean="0"/>
              <a:t>Step</a:t>
            </a:r>
            <a:r>
              <a:rPr lang="ja-JP" altLang="en-US" dirty="0" smtClean="0"/>
              <a:t>で方式を決定（</a:t>
            </a:r>
            <a:r>
              <a:rPr lang="en-US" altLang="ja-JP" dirty="0" smtClean="0"/>
              <a:t>JSL</a:t>
            </a:r>
            <a:r>
              <a:rPr lang="ja-JP" altLang="en-US" dirty="0" smtClean="0"/>
              <a:t>記述）</a:t>
            </a:r>
            <a:endParaRPr lang="en-US" altLang="ja-JP" dirty="0" smtClean="0"/>
          </a:p>
          <a:p>
            <a:pPr marL="514350" indent="-514350">
              <a:buNone/>
            </a:pPr>
            <a:r>
              <a:rPr lang="en-US" altLang="ja-JP" dirty="0" smtClean="0"/>
              <a:t>※JSL</a:t>
            </a:r>
            <a:r>
              <a:rPr lang="ja-JP" altLang="en-US" dirty="0" smtClean="0"/>
              <a:t>は</a:t>
            </a:r>
            <a:r>
              <a:rPr lang="en-US" altLang="ja-JP" dirty="0" smtClean="0"/>
              <a:t>XML</a:t>
            </a:r>
            <a:r>
              <a:rPr lang="ja-JP" altLang="en-US" dirty="0" smtClean="0"/>
              <a:t>定義</a:t>
            </a:r>
            <a:endParaRPr kumimoji="1" lang="ja-JP"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1-1-2. Batch</a:t>
            </a:r>
            <a:r>
              <a:rPr kumimoji="1" lang="ja-JP" altLang="en-US" dirty="0" smtClean="0"/>
              <a:t>（</a:t>
            </a:r>
            <a:r>
              <a:rPr lang="ja-JP" altLang="en-US" dirty="0" smtClean="0"/>
              <a:t>実装</a:t>
            </a:r>
            <a:r>
              <a:rPr kumimoji="1" lang="ja-JP" altLang="en-US" dirty="0" smtClean="0"/>
              <a:t>）</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smtClean="0"/>
              <a:t>バッチ処理実装側は以下の</a:t>
            </a:r>
            <a:r>
              <a:rPr kumimoji="1" lang="en-US" altLang="ja-JP" dirty="0" smtClean="0"/>
              <a:t>3</a:t>
            </a:r>
            <a:r>
              <a:rPr lang="ja-JP" altLang="en-US" dirty="0" smtClean="0"/>
              <a:t>つを作成</a:t>
            </a:r>
            <a:endParaRPr lang="en-US" altLang="ja-JP" dirty="0" smtClean="0"/>
          </a:p>
          <a:p>
            <a:pPr marL="514350" indent="-514350">
              <a:buAutoNum type="arabicParenBoth"/>
            </a:pPr>
            <a:r>
              <a:rPr lang="en-US" altLang="ja-JP" dirty="0" smtClean="0"/>
              <a:t>Item Reader</a:t>
            </a:r>
            <a:r>
              <a:rPr lang="ja-JP" altLang="en-US" dirty="0" smtClean="0"/>
              <a:t>（入力処理）</a:t>
            </a:r>
            <a:endParaRPr lang="en-US" altLang="ja-JP" dirty="0" smtClean="0"/>
          </a:p>
          <a:p>
            <a:pPr marL="514350" indent="-514350">
              <a:buAutoNum type="arabicParenBoth"/>
            </a:pPr>
            <a:r>
              <a:rPr lang="en-US" altLang="ja-JP" dirty="0" smtClean="0"/>
              <a:t>Item Processor</a:t>
            </a:r>
            <a:r>
              <a:rPr lang="ja-JP" altLang="en-US" dirty="0" smtClean="0"/>
              <a:t>（実際のバッチ処理）</a:t>
            </a:r>
            <a:endParaRPr lang="en-US" altLang="ja-JP" dirty="0" smtClean="0"/>
          </a:p>
          <a:p>
            <a:pPr marL="514350" indent="-514350">
              <a:buAutoNum type="arabicParenBoth"/>
            </a:pPr>
            <a:r>
              <a:rPr lang="en-US" altLang="ja-JP" dirty="0" smtClean="0"/>
              <a:t>Item Writer</a:t>
            </a:r>
            <a:r>
              <a:rPr lang="ja-JP" altLang="en-US" dirty="0" smtClean="0"/>
              <a:t>（出力処理）</a:t>
            </a:r>
            <a:endParaRPr lang="en-US" altLang="ja-JP" dirty="0" smtClean="0"/>
          </a:p>
          <a:p>
            <a:r>
              <a:rPr lang="ja-JP" altLang="en-US" dirty="0" smtClean="0"/>
              <a:t>インターフェースが用意されている</a:t>
            </a:r>
            <a:endParaRPr lang="en-US" altLang="ja-JP" dirty="0" smtClean="0"/>
          </a:p>
          <a:p>
            <a:r>
              <a:rPr kumimoji="1" lang="en-US" altLang="ja-JP" dirty="0" smtClean="0"/>
              <a:t>Job Repository</a:t>
            </a:r>
            <a:r>
              <a:rPr kumimoji="1" lang="ja-JP" altLang="en-US" dirty="0" smtClean="0"/>
              <a:t>に</a:t>
            </a:r>
            <a:r>
              <a:rPr kumimoji="1" lang="en-US" altLang="ja-JP" dirty="0" smtClean="0"/>
              <a:t>Job</a:t>
            </a:r>
            <a:r>
              <a:rPr kumimoji="1" lang="ja-JP" altLang="en-US" dirty="0" smtClean="0"/>
              <a:t>に関する情報が保持</a:t>
            </a:r>
            <a:endParaRPr kumimoji="1" lang="en-US" altLang="ja-JP"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1-1-3-1. JCache</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正式には「</a:t>
            </a:r>
            <a:r>
              <a:rPr kumimoji="1" lang="en-US" altLang="ja-JP" dirty="0" smtClean="0"/>
              <a:t>Java Temporary Caching API</a:t>
            </a:r>
            <a:r>
              <a:rPr kumimoji="1" lang="ja-JP" altLang="en-US" dirty="0" smtClean="0"/>
              <a:t>」</a:t>
            </a:r>
            <a:endParaRPr kumimoji="1" lang="en-US" altLang="ja-JP" dirty="0" smtClean="0"/>
          </a:p>
          <a:p>
            <a:r>
              <a:rPr lang="ja-JP" altLang="en-US" dirty="0" smtClean="0"/>
              <a:t>繰り返し利用されるオブジェクトをキャッシュする仕組み</a:t>
            </a:r>
            <a:endParaRPr lang="en-US" altLang="ja-JP" dirty="0" smtClean="0"/>
          </a:p>
          <a:p>
            <a:r>
              <a:rPr lang="ja-JP" altLang="en-US" dirty="0" smtClean="0"/>
              <a:t>うーん、正直なところ</a:t>
            </a:r>
            <a:r>
              <a:rPr lang="en-US" altLang="ja-JP" dirty="0" smtClean="0"/>
              <a:t>DI</a:t>
            </a:r>
            <a:r>
              <a:rPr lang="ja-JP" altLang="en-US" dirty="0" smtClean="0"/>
              <a:t>コンテナをシングルトン管理すれば同様では？？</a:t>
            </a:r>
            <a:endParaRPr lang="en-US" altLang="ja-JP" dirty="0" smtClean="0"/>
          </a:p>
          <a:p>
            <a:r>
              <a:rPr lang="ja-JP" altLang="en-US" dirty="0" smtClean="0"/>
              <a:t>サンプルを見るとデータオブジェクトを管理しているのでデータ系のキャッシュに使用するのが正解っぽいですね。</a:t>
            </a:r>
            <a:endParaRPr lang="en-US" altLang="ja-JP" dirty="0" smtClean="0"/>
          </a:p>
          <a:p>
            <a:r>
              <a:rPr kumimoji="1" lang="ja-JP" altLang="en-US" dirty="0" smtClean="0"/>
              <a:t>まあ、標準って事がいいんでしょう</a:t>
            </a:r>
            <a:r>
              <a:rPr lang="ja-JP" altLang="en-US" dirty="0" smtClean="0"/>
              <a:t>！</a:t>
            </a:r>
            <a:endParaRPr kumimoji="1" lang="ja-JP" altLang="en-US"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967</TotalTime>
  <Words>2830</Words>
  <Application>Microsoft Office PowerPoint</Application>
  <PresentationFormat>画面に合わせる (4:3)</PresentationFormat>
  <Paragraphs>366</Paragraphs>
  <Slides>53</Slides>
  <Notes>0</Notes>
  <HiddenSlides>0</HiddenSlides>
  <MMClips>0</MMClips>
  <ScaleCrop>false</ScaleCrop>
  <HeadingPairs>
    <vt:vector size="4" baseType="variant">
      <vt:variant>
        <vt:lpstr>テーマ</vt:lpstr>
      </vt:variant>
      <vt:variant>
        <vt:i4>1</vt:i4>
      </vt:variant>
      <vt:variant>
        <vt:lpstr>スライド タイトル</vt:lpstr>
      </vt:variant>
      <vt:variant>
        <vt:i4>53</vt:i4>
      </vt:variant>
    </vt:vector>
  </HeadingPairs>
  <TitlesOfParts>
    <vt:vector size="54" baseType="lpstr">
      <vt:lpstr>Office テーマ</vt:lpstr>
      <vt:lpstr>今月の技術トピックス</vt:lpstr>
      <vt:lpstr>1. 今月の技術トピックス</vt:lpstr>
      <vt:lpstr>1-1. JavaEE7</vt:lpstr>
      <vt:lpstr>1-1-1. JSF2.2</vt:lpstr>
      <vt:lpstr>1-1-1. JSF2.2</vt:lpstr>
      <vt:lpstr>1-1-1. JSF（ビューソース）</vt:lpstr>
      <vt:lpstr>1-1-2. Batch Application</vt:lpstr>
      <vt:lpstr>1-1-2. Batch（実装）</vt:lpstr>
      <vt:lpstr>1-1-3-1. JCache</vt:lpstr>
      <vt:lpstr>1-1-3-1. JCache（ソース）</vt:lpstr>
      <vt:lpstr>1-1-3-2. PHPアクセラレータ</vt:lpstr>
      <vt:lpstr>1-1-3-2. PHPアクセラレータ</vt:lpstr>
      <vt:lpstr>1-1-3-3. PHPの仕組み</vt:lpstr>
      <vt:lpstr>1-1-3-4. Zend Engnine</vt:lpstr>
      <vt:lpstr>1-1-4. Project Avatar</vt:lpstr>
      <vt:lpstr>1-1-5-1. JUnit 4.11</vt:lpstr>
      <vt:lpstr>1-1-5-2. JUnit4系</vt:lpstr>
      <vt:lpstr>1-1-5-3. 3系 vs 4系の比較(1)</vt:lpstr>
      <vt:lpstr>1-1-5-4. 3系 vs 4系の比較(2)</vt:lpstr>
      <vt:lpstr>1-2-1. Android4.2</vt:lpstr>
      <vt:lpstr>1-2-2. RubyMotion</vt:lpstr>
      <vt:lpstr>1-2-3. Sencha Touch 2.1</vt:lpstr>
      <vt:lpstr>1-2-4-1. Baas（バース）</vt:lpstr>
      <vt:lpstr>1-2-4-2. SaaS</vt:lpstr>
      <vt:lpstr>1-2-4-2. SaaS</vt:lpstr>
      <vt:lpstr>1-2-4-3. IaaS</vt:lpstr>
      <vt:lpstr>1-2-4-3. IaaS</vt:lpstr>
      <vt:lpstr>1-3-4-4. PaaS</vt:lpstr>
      <vt:lpstr>1-3-4-4. PaaS</vt:lpstr>
      <vt:lpstr>1-3. 各種ツール</vt:lpstr>
      <vt:lpstr>1-3-1. Page Speed</vt:lpstr>
      <vt:lpstr>1-3-1. Page Speed（イメージ）</vt:lpstr>
      <vt:lpstr>1-3-1. Page Speed（イメージ）</vt:lpstr>
      <vt:lpstr>1-3-2. CxSuite</vt:lpstr>
      <vt:lpstr>1-3-3. Viewport resizer</vt:lpstr>
      <vt:lpstr>1-3-3. Viewport resizer（イメージ）</vt:lpstr>
      <vt:lpstr>1-3-3. Viewport resizer（イメージ）</vt:lpstr>
      <vt:lpstr>1-3-3-1.レスポンシブWebデザイン</vt:lpstr>
      <vt:lpstr>1-3-3-1.レスポンシブWebデザイン</vt:lpstr>
      <vt:lpstr>1-3-4. GoMo（ゴーモー）</vt:lpstr>
      <vt:lpstr>1-3-4-1. GoMo（ツール）</vt:lpstr>
      <vt:lpstr>2. 今月のScala</vt:lpstr>
      <vt:lpstr>2-1-1. クラスパラメータ</vt:lpstr>
      <vt:lpstr>2-1-2. クラス生成</vt:lpstr>
      <vt:lpstr>2-1-3. 基本コンストラクタ</vt:lpstr>
      <vt:lpstr>2-1-4. 複数コンストラクタ</vt:lpstr>
      <vt:lpstr>2-1-4. 複数コンストラクタ</vt:lpstr>
      <vt:lpstr>2-1-5. インスタンス変数の自動化</vt:lpstr>
      <vt:lpstr>2-2-1. ローカル関数</vt:lpstr>
      <vt:lpstr>2-2-2. 見にくいメソッド</vt:lpstr>
      <vt:lpstr>2-2-3. メソッド分離</vt:lpstr>
      <vt:lpstr>2-2-4. 引数問題</vt:lpstr>
      <vt:lpstr>2-2-5. ローカル関数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2012/11 技術トピックス</dc:title>
  <dc:creator>user</dc:creator>
  <cp:lastModifiedBy>oba</cp:lastModifiedBy>
  <cp:revision>509</cp:revision>
  <dcterms:created xsi:type="dcterms:W3CDTF">2012-10-23T04:00:26Z</dcterms:created>
  <dcterms:modified xsi:type="dcterms:W3CDTF">2012-12-14T05:56:30Z</dcterms:modified>
</cp:coreProperties>
</file>