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0" r:id="rId4"/>
    <p:sldId id="281" r:id="rId5"/>
    <p:sldId id="304" r:id="rId6"/>
    <p:sldId id="282" r:id="rId7"/>
    <p:sldId id="305" r:id="rId8"/>
    <p:sldId id="307" r:id="rId9"/>
    <p:sldId id="306" r:id="rId10"/>
    <p:sldId id="260" r:id="rId11"/>
    <p:sldId id="275" r:id="rId12"/>
    <p:sldId id="276" r:id="rId13"/>
    <p:sldId id="277" r:id="rId14"/>
    <p:sldId id="278" r:id="rId15"/>
    <p:sldId id="279" r:id="rId16"/>
    <p:sldId id="290" r:id="rId17"/>
    <p:sldId id="283" r:id="rId18"/>
    <p:sldId id="284" r:id="rId19"/>
    <p:sldId id="285" r:id="rId20"/>
    <p:sldId id="286" r:id="rId21"/>
    <p:sldId id="287" r:id="rId22"/>
    <p:sldId id="288" r:id="rId23"/>
    <p:sldId id="289" r:id="rId24"/>
    <p:sldId id="308" r:id="rId25"/>
    <p:sldId id="309" r:id="rId26"/>
    <p:sldId id="310" r:id="rId27"/>
    <p:sldId id="311" r:id="rId28"/>
    <p:sldId id="258" r:id="rId29"/>
    <p:sldId id="274" r:id="rId30"/>
    <p:sldId id="259" r:id="rId31"/>
    <p:sldId id="261" r:id="rId32"/>
    <p:sldId id="262" r:id="rId33"/>
    <p:sldId id="263" r:id="rId34"/>
    <p:sldId id="264" r:id="rId35"/>
    <p:sldId id="265" r:id="rId36"/>
    <p:sldId id="266" r:id="rId37"/>
    <p:sldId id="267" r:id="rId38"/>
    <p:sldId id="268" r:id="rId39"/>
    <p:sldId id="269" r:id="rId40"/>
    <p:sldId id="270" r:id="rId41"/>
    <p:sldId id="271" r:id="rId42"/>
    <p:sldId id="272" r:id="rId43"/>
    <p:sldId id="300" r:id="rId44"/>
    <p:sldId id="301" r:id="rId45"/>
    <p:sldId id="302" r:id="rId46"/>
    <p:sldId id="273" r:id="rId47"/>
    <p:sldId id="291" r:id="rId48"/>
    <p:sldId id="293" r:id="rId49"/>
    <p:sldId id="294" r:id="rId50"/>
    <p:sldId id="295" r:id="rId51"/>
    <p:sldId id="303" r:id="rId52"/>
    <p:sldId id="296" r:id="rId53"/>
    <p:sldId id="297" r:id="rId54"/>
    <p:sldId id="298" r:id="rId55"/>
    <p:sldId id="299" r:id="rId5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2012/11/16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2012/11/16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今月の技術トピックス</a:t>
            </a:r>
            <a:endParaRPr kumimoji="1" lang="ja-JP" altLang="en-US" dirty="0"/>
          </a:p>
        </p:txBody>
      </p:sp>
      <p:sp>
        <p:nvSpPr>
          <p:cNvPr id="3" name="サブタイトル 2"/>
          <p:cNvSpPr>
            <a:spLocks noGrp="1"/>
          </p:cNvSpPr>
          <p:nvPr>
            <p:ph type="subTitle" idx="1"/>
          </p:nvPr>
        </p:nvSpPr>
        <p:spPr/>
        <p:txBody>
          <a:bodyPr/>
          <a:lstStyle/>
          <a:p>
            <a:r>
              <a:rPr kumimoji="1" lang="ja-JP" altLang="en-US" dirty="0" smtClean="0"/>
              <a:t>株式会社フォアフロンティア</a:t>
            </a:r>
            <a:endParaRPr kumimoji="1" lang="en-US" altLang="ja-JP" dirty="0" smtClean="0"/>
          </a:p>
          <a:p>
            <a:r>
              <a:rPr lang="en-US" altLang="ja-JP" dirty="0" smtClean="0"/>
              <a:t>2012/11</a:t>
            </a:r>
            <a:r>
              <a:rPr lang="ja-JP" altLang="en-US" dirty="0" smtClean="0"/>
              <a:t>　帰社日</a:t>
            </a:r>
            <a:endParaRPr kumimoji="1"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1-3-1. </a:t>
            </a:r>
            <a:r>
              <a:rPr kumimoji="1" lang="ja-JP" altLang="en-US" dirty="0" smtClean="0"/>
              <a:t>遠隔操作</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ja-JP" altLang="en-US" dirty="0" smtClean="0"/>
              <a:t>無関係の</a:t>
            </a:r>
            <a:r>
              <a:rPr lang="en-US" altLang="ja-JP" dirty="0" smtClean="0"/>
              <a:t>PC</a:t>
            </a:r>
            <a:r>
              <a:rPr lang="ja-JP" altLang="en-US" dirty="0" smtClean="0"/>
              <a:t>を遠隔操作して脅迫状</a:t>
            </a:r>
            <a:endParaRPr lang="en-US" altLang="ja-JP" dirty="0" smtClean="0"/>
          </a:p>
          <a:p>
            <a:r>
              <a:rPr kumimoji="1" lang="ja-JP" altLang="en-US" dirty="0" smtClean="0"/>
              <a:t>警察</a:t>
            </a:r>
            <a:r>
              <a:rPr lang="ja-JP" altLang="en-US" dirty="0" smtClean="0"/>
              <a:t>に対して挑戦状？</a:t>
            </a:r>
            <a:endParaRPr lang="en-US" altLang="ja-JP" dirty="0" smtClean="0"/>
          </a:p>
          <a:p>
            <a:pPr>
              <a:buNone/>
            </a:pPr>
            <a:r>
              <a:rPr lang="en-US" altLang="ja-JP" dirty="0" smtClean="0"/>
              <a:t>【</a:t>
            </a:r>
            <a:r>
              <a:rPr lang="ja-JP" altLang="en-US" dirty="0" smtClean="0"/>
              <a:t>参考</a:t>
            </a:r>
            <a:r>
              <a:rPr lang="en-US" altLang="ja-JP" dirty="0" smtClean="0"/>
              <a:t>】http://d.hatena.ne.jp/yjochi/20121021#1350775731</a:t>
            </a:r>
          </a:p>
          <a:p>
            <a:r>
              <a:rPr lang="ja-JP" altLang="en-US" dirty="0" smtClean="0"/>
              <a:t>トロイの木馬ではなく、自作で作成したウィルスソフトらしい</a:t>
            </a:r>
            <a:endParaRPr lang="en-US" altLang="ja-JP" dirty="0" smtClean="0"/>
          </a:p>
          <a:p>
            <a:pPr>
              <a:buNone/>
            </a:pPr>
            <a:r>
              <a:rPr lang="ja-JP" altLang="en-US" dirty="0" smtClean="0"/>
              <a:t>→不正なサイトからのダウンロードしないで！</a:t>
            </a:r>
            <a:endParaRPr lang="en-US" altLang="ja-JP" dirty="0" smtClean="0"/>
          </a:p>
          <a:p>
            <a:r>
              <a:rPr lang="ja-JP" altLang="en-US" dirty="0" smtClean="0"/>
              <a:t>また、犯行の一つに「</a:t>
            </a:r>
            <a:r>
              <a:rPr lang="en-US" altLang="ja-JP" dirty="0" smtClean="0"/>
              <a:t>CSRF</a:t>
            </a:r>
            <a:r>
              <a:rPr lang="ja-JP" altLang="en-US" dirty="0" smtClean="0"/>
              <a:t>」を踏ませたとある</a:t>
            </a:r>
            <a:endParaRPr lang="en-US" altLang="ja-JP" dirty="0" smtClean="0"/>
          </a:p>
          <a:p>
            <a:pPr>
              <a:buNone/>
            </a:pPr>
            <a:r>
              <a:rPr lang="ja-JP" altLang="en-US" dirty="0" smtClean="0"/>
              <a:t>→</a:t>
            </a:r>
            <a:r>
              <a:rPr lang="en-US" altLang="ja-JP" dirty="0" smtClean="0"/>
              <a:t>Web</a:t>
            </a:r>
            <a:r>
              <a:rPr lang="ja-JP" altLang="en-US" dirty="0" smtClean="0"/>
              <a:t>開発している皆さんなら「</a:t>
            </a:r>
            <a:r>
              <a:rPr lang="en-US" altLang="ja-JP" dirty="0" smtClean="0"/>
              <a:t>CSRF</a:t>
            </a:r>
            <a:r>
              <a:rPr lang="ja-JP" altLang="en-US" dirty="0" smtClean="0"/>
              <a:t>」わかりますよね？</a:t>
            </a:r>
            <a:endParaRPr lang="en-US" altLang="ja-JP" dirty="0" smtClean="0"/>
          </a:p>
          <a:p>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1-3-2. CSRF</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クロスサイト・リクエスト・フォージェリの略</a:t>
            </a:r>
            <a:endParaRPr lang="en-US" altLang="ja-JP" dirty="0" smtClean="0"/>
          </a:p>
          <a:p>
            <a:r>
              <a:rPr kumimoji="1" lang="en-US" altLang="ja-JP" dirty="0" smtClean="0"/>
              <a:t>CSRF</a:t>
            </a:r>
            <a:r>
              <a:rPr kumimoji="1" lang="ja-JP" altLang="en-US" dirty="0" smtClean="0"/>
              <a:t>の脆弱性とは意図しないところで情報変更を強制的に実行されてしまう</a:t>
            </a:r>
            <a:endParaRPr kumimoji="1" lang="en-US" altLang="ja-JP" dirty="0" smtClean="0"/>
          </a:p>
          <a:p>
            <a:pPr>
              <a:buNone/>
            </a:pPr>
            <a:r>
              <a:rPr lang="ja-JP" altLang="en-US" dirty="0" smtClean="0"/>
              <a:t>→掲示板へ勝手に書き込まれるなど</a:t>
            </a:r>
            <a:endParaRPr kumimoji="1" lang="en-US" altLang="ja-JP" dirty="0" smtClean="0"/>
          </a:p>
          <a:p>
            <a:r>
              <a:rPr lang="ja-JP" altLang="en-US" dirty="0" smtClean="0"/>
              <a:t>上記の概要程</a:t>
            </a:r>
            <a:r>
              <a:rPr lang="ja-JP" altLang="en-US" smtClean="0"/>
              <a:t>度はわかっていないとちょっと問題ですよ・・・</a:t>
            </a:r>
            <a:endParaRPr lang="en-US" altLang="ja-JP" dirty="0" smtClean="0"/>
          </a:p>
          <a:p>
            <a:r>
              <a:rPr kumimoji="1" lang="ja-JP" altLang="en-US" dirty="0" smtClean="0"/>
              <a:t>では、どのような流れで実行されているかわかりますか？</a:t>
            </a: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kumimoji="1" lang="en-US" altLang="ja-JP" dirty="0" smtClean="0"/>
              <a:t>-3-3. CSRF</a:t>
            </a:r>
            <a:r>
              <a:rPr kumimoji="1" lang="ja-JP" altLang="en-US" dirty="0" smtClean="0"/>
              <a:t>の流れ</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利用者</a:t>
            </a:r>
            <a:r>
              <a:rPr kumimoji="1" lang="en-US" altLang="ja-JP" dirty="0" smtClean="0"/>
              <a:t>A</a:t>
            </a:r>
            <a:r>
              <a:rPr kumimoji="1" lang="ja-JP" altLang="en-US" dirty="0" smtClean="0"/>
              <a:t>はサイト</a:t>
            </a:r>
            <a:r>
              <a:rPr kumimoji="1" lang="en-US" altLang="ja-JP" dirty="0" smtClean="0"/>
              <a:t>B</a:t>
            </a:r>
            <a:r>
              <a:rPr kumimoji="1" lang="ja-JP" altLang="en-US" dirty="0" smtClean="0"/>
              <a:t>へログイン</a:t>
            </a:r>
            <a:endParaRPr kumimoji="1" lang="en-US" altLang="ja-JP" dirty="0" smtClean="0"/>
          </a:p>
          <a:p>
            <a:r>
              <a:rPr lang="ja-JP" altLang="en-US" dirty="0" smtClean="0"/>
              <a:t>利用者</a:t>
            </a:r>
            <a:r>
              <a:rPr lang="en-US" altLang="ja-JP" dirty="0" smtClean="0"/>
              <a:t>A</a:t>
            </a:r>
            <a:r>
              <a:rPr lang="ja-JP" altLang="en-US" dirty="0" smtClean="0"/>
              <a:t>の端末にログイン情報が</a:t>
            </a:r>
            <a:r>
              <a:rPr lang="en-US" altLang="ja-JP" dirty="0" smtClean="0"/>
              <a:t>Cookie</a:t>
            </a:r>
            <a:r>
              <a:rPr lang="ja-JP" altLang="en-US" dirty="0" smtClean="0"/>
              <a:t>として書き込まれる</a:t>
            </a:r>
            <a:endParaRPr lang="en-US" altLang="ja-JP" dirty="0" smtClean="0"/>
          </a:p>
          <a:p>
            <a:r>
              <a:rPr kumimoji="1" lang="ja-JP" altLang="en-US" dirty="0" smtClean="0"/>
              <a:t>メール、掲示板等の誘導により、悪意のあるサイト</a:t>
            </a:r>
            <a:r>
              <a:rPr kumimoji="1" lang="en-US" altLang="ja-JP" dirty="0" smtClean="0"/>
              <a:t>X</a:t>
            </a:r>
            <a:r>
              <a:rPr kumimoji="1" lang="ja-JP" altLang="en-US" dirty="0" smtClean="0"/>
              <a:t>へ遷移させる</a:t>
            </a:r>
            <a:endParaRPr kumimoji="1" lang="en-US" altLang="ja-JP" dirty="0" smtClean="0"/>
          </a:p>
          <a:p>
            <a:pPr>
              <a:buNone/>
            </a:pPr>
            <a:r>
              <a:rPr lang="ja-JP" altLang="en-US" dirty="0" smtClean="0"/>
              <a:t>→ログイン後の掲示板などに</a:t>
            </a:r>
            <a:r>
              <a:rPr lang="en-US" altLang="ja-JP" dirty="0" smtClean="0"/>
              <a:t>URL</a:t>
            </a:r>
            <a:r>
              <a:rPr lang="ja-JP" altLang="en-US" dirty="0" smtClean="0"/>
              <a:t>貼り付けなど</a:t>
            </a:r>
            <a:endParaRPr kumimoji="1" lang="en-US" altLang="ja-JP" dirty="0" smtClean="0"/>
          </a:p>
          <a:p>
            <a:r>
              <a:rPr lang="ja-JP" altLang="en-US" dirty="0" smtClean="0"/>
              <a:t>遷移したサイト</a:t>
            </a:r>
            <a:r>
              <a:rPr lang="en-US" altLang="ja-JP" dirty="0" smtClean="0"/>
              <a:t>X</a:t>
            </a:r>
            <a:r>
              <a:rPr lang="ja-JP" altLang="en-US" dirty="0" smtClean="0"/>
              <a:t>では</a:t>
            </a:r>
            <a:r>
              <a:rPr lang="en-US" altLang="ja-JP" dirty="0" smtClean="0"/>
              <a:t>onload</a:t>
            </a:r>
            <a:r>
              <a:rPr lang="ja-JP" altLang="en-US" dirty="0" smtClean="0"/>
              <a:t>機能を使って、サイト</a:t>
            </a:r>
            <a:r>
              <a:rPr lang="en-US" altLang="ja-JP" dirty="0" smtClean="0"/>
              <a:t>A</a:t>
            </a:r>
            <a:r>
              <a:rPr lang="ja-JP" altLang="en-US" dirty="0" smtClean="0"/>
              <a:t>へ自動アクセス</a:t>
            </a:r>
            <a:endParaRPr lang="en-US" altLang="ja-JP" dirty="0" smtClean="0"/>
          </a:p>
          <a:p>
            <a:pPr>
              <a:buNone/>
            </a:pPr>
            <a:r>
              <a:rPr kumimoji="1" lang="ja-JP" altLang="en-US" dirty="0" smtClean="0"/>
              <a:t>→ログイン状態で予期せぬ書き込みがされる</a:t>
            </a:r>
            <a:endParaRPr kumimoji="1"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kumimoji="1" lang="en-US" altLang="ja-JP" dirty="0" smtClean="0"/>
              <a:t>-3.4. </a:t>
            </a:r>
            <a:r>
              <a:rPr lang="en-US" altLang="ja-JP" dirty="0" smtClean="0"/>
              <a:t>CSRF</a:t>
            </a:r>
            <a:r>
              <a:rPr lang="ja-JP" altLang="en-US" dirty="0" smtClean="0"/>
              <a:t>の攻撃</a:t>
            </a:r>
            <a:endParaRPr kumimoji="1" lang="ja-JP" altLang="en-US" dirty="0"/>
          </a:p>
        </p:txBody>
      </p:sp>
      <p:sp>
        <p:nvSpPr>
          <p:cNvPr id="3" name="コンテンツ プレースホルダ 2"/>
          <p:cNvSpPr>
            <a:spLocks noGrp="1"/>
          </p:cNvSpPr>
          <p:nvPr>
            <p:ph idx="1"/>
          </p:nvPr>
        </p:nvSpPr>
        <p:spPr/>
        <p:txBody>
          <a:bodyPr>
            <a:normAutofit fontScale="92500"/>
          </a:bodyPr>
          <a:lstStyle/>
          <a:p>
            <a:r>
              <a:rPr kumimoji="1" lang="ja-JP" altLang="en-US" dirty="0" smtClean="0"/>
              <a:t>上記を利用して以下の攻撃が可能</a:t>
            </a:r>
            <a:endParaRPr kumimoji="1" lang="en-US" altLang="ja-JP" dirty="0" smtClean="0"/>
          </a:p>
          <a:p>
            <a:r>
              <a:rPr lang="ja-JP" altLang="en-US" dirty="0" smtClean="0"/>
              <a:t>ログイン情報を</a:t>
            </a:r>
            <a:r>
              <a:rPr lang="en-US" altLang="ja-JP" dirty="0" smtClean="0"/>
              <a:t>Cookie</a:t>
            </a:r>
            <a:r>
              <a:rPr lang="ja-JP" altLang="en-US" dirty="0" smtClean="0"/>
              <a:t>で紐付けているサイトへの不正アクセス</a:t>
            </a:r>
            <a:r>
              <a:rPr lang="en-US" altLang="ja-JP" dirty="0" smtClean="0"/>
              <a:t>&amp;</a:t>
            </a:r>
            <a:r>
              <a:rPr lang="ja-JP" altLang="en-US" dirty="0" smtClean="0"/>
              <a:t>攻撃</a:t>
            </a:r>
            <a:endParaRPr lang="en-US" altLang="ja-JP" dirty="0" smtClean="0"/>
          </a:p>
          <a:p>
            <a:r>
              <a:rPr lang="ja-JP" altLang="en-US" dirty="0" smtClean="0"/>
              <a:t>社内システムへの攻撃</a:t>
            </a:r>
            <a:endParaRPr lang="en-US" altLang="ja-JP" dirty="0" smtClean="0"/>
          </a:p>
          <a:p>
            <a:pPr>
              <a:buNone/>
            </a:pPr>
            <a:r>
              <a:rPr lang="ja-JP" altLang="en-US" dirty="0" smtClean="0"/>
              <a:t>→社内システムの</a:t>
            </a:r>
            <a:r>
              <a:rPr lang="en-US" altLang="ja-JP" dirty="0" smtClean="0"/>
              <a:t>URL</a:t>
            </a:r>
            <a:r>
              <a:rPr lang="ja-JP" altLang="en-US" dirty="0" smtClean="0"/>
              <a:t>、パラメータがばれていると可能</a:t>
            </a:r>
            <a:endParaRPr lang="en-US" altLang="ja-JP" dirty="0" smtClean="0"/>
          </a:p>
          <a:p>
            <a:r>
              <a:rPr lang="ja-JP" altLang="en-US" dirty="0" smtClean="0"/>
              <a:t>では、どのように対処すればいいでしょうか？</a:t>
            </a:r>
            <a:endParaRPr lang="en-US" altLang="ja-JP" dirty="0" smtClean="0"/>
          </a:p>
          <a:p>
            <a:pPr>
              <a:buNone/>
            </a:pPr>
            <a:r>
              <a:rPr kumimoji="1" lang="ja-JP" altLang="en-US" dirty="0" smtClean="0"/>
              <a:t>→</a:t>
            </a:r>
            <a:r>
              <a:rPr kumimoji="1" lang="en-US" altLang="ja-JP" dirty="0" smtClean="0"/>
              <a:t>Struts</a:t>
            </a:r>
            <a:r>
              <a:rPr kumimoji="1" lang="ja-JP" altLang="en-US" dirty="0" smtClean="0"/>
              <a:t>なら簡単に対応できる機能ありますよね？</a:t>
            </a:r>
            <a:endParaRPr kumimoji="1" lang="en-US" altLang="ja-JP"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kumimoji="1" lang="en-US" altLang="ja-JP" dirty="0" smtClean="0"/>
              <a:t>-3-5. CSRF</a:t>
            </a:r>
            <a:r>
              <a:rPr kumimoji="1" lang="ja-JP" altLang="en-US" dirty="0" smtClean="0"/>
              <a:t>の対処</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Struts</a:t>
            </a:r>
            <a:r>
              <a:rPr kumimoji="1" lang="ja-JP" altLang="en-US" dirty="0" smtClean="0"/>
              <a:t>であれば</a:t>
            </a:r>
            <a:r>
              <a:rPr kumimoji="1" lang="en-US" altLang="ja-JP" dirty="0" smtClean="0"/>
              <a:t>2</a:t>
            </a:r>
            <a:r>
              <a:rPr kumimoji="1" lang="ja-JP" altLang="en-US" dirty="0" smtClean="0"/>
              <a:t>度押し防止などに使っている「</a:t>
            </a:r>
            <a:r>
              <a:rPr lang="en-US" altLang="ja-JP" dirty="0" smtClean="0"/>
              <a:t>TransactionToken</a:t>
            </a:r>
            <a:r>
              <a:rPr kumimoji="1" lang="ja-JP" altLang="en-US" dirty="0" smtClean="0"/>
              <a:t>」を利用できる</a:t>
            </a:r>
            <a:endParaRPr kumimoji="1" lang="en-US" altLang="ja-JP" dirty="0" smtClean="0"/>
          </a:p>
          <a:p>
            <a:r>
              <a:rPr lang="ja-JP" altLang="en-US" dirty="0" smtClean="0"/>
              <a:t>乱数を</a:t>
            </a:r>
            <a:r>
              <a:rPr lang="en-US" altLang="ja-JP" dirty="0" smtClean="0"/>
              <a:t>HTML</a:t>
            </a:r>
            <a:r>
              <a:rPr lang="ja-JP" altLang="en-US" dirty="0" smtClean="0"/>
              <a:t>の</a:t>
            </a:r>
            <a:r>
              <a:rPr lang="en-US" altLang="ja-JP" dirty="0" smtClean="0"/>
              <a:t>hidden</a:t>
            </a:r>
            <a:r>
              <a:rPr lang="ja-JP" altLang="en-US" dirty="0" smtClean="0"/>
              <a:t>タグとサーバのセッションに保持しておけば、不正なアクセスである判断が容易</a:t>
            </a:r>
            <a:endParaRPr lang="en-US" altLang="ja-JP" dirty="0" smtClean="0"/>
          </a:p>
          <a:p>
            <a:r>
              <a:rPr kumimoji="1" lang="ja-JP" altLang="en-US" dirty="0" smtClean="0"/>
              <a:t>さすがに</a:t>
            </a:r>
            <a:r>
              <a:rPr kumimoji="1" lang="en-US" altLang="ja-JP" dirty="0" smtClean="0"/>
              <a:t>Struts</a:t>
            </a:r>
            <a:r>
              <a:rPr kumimoji="1" lang="ja-JP" altLang="en-US" dirty="0" smtClean="0"/>
              <a:t>を使用して、</a:t>
            </a:r>
            <a:r>
              <a:rPr lang="ja-JP" altLang="en-US" dirty="0" smtClean="0"/>
              <a:t>「</a:t>
            </a:r>
            <a:r>
              <a:rPr lang="en-US" altLang="ja-JP" dirty="0" smtClean="0"/>
              <a:t>TransactionToken</a:t>
            </a:r>
            <a:r>
              <a:rPr lang="ja-JP" altLang="en-US" dirty="0" smtClean="0"/>
              <a:t>」を使ったこと無い人はいないと思うので一番簡単かな</a:t>
            </a:r>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a:t>
            </a:r>
            <a:r>
              <a:rPr kumimoji="1" lang="en-US" altLang="ja-JP" dirty="0" smtClean="0"/>
              <a:t>-3-6. </a:t>
            </a:r>
            <a:r>
              <a:rPr lang="en-US" altLang="ja-JP" dirty="0" smtClean="0"/>
              <a:t>TransactionToken</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lang="en-US" altLang="ja-JP" dirty="0" smtClean="0"/>
              <a:t>1</a:t>
            </a:r>
            <a:r>
              <a:rPr lang="ja-JP" altLang="en-US" dirty="0" smtClean="0"/>
              <a:t>系で説明。知っているからいらないと思いますが・・・</a:t>
            </a:r>
            <a:endParaRPr lang="en-US" altLang="ja-JP" dirty="0" smtClean="0"/>
          </a:p>
          <a:p>
            <a:pPr>
              <a:buNone/>
            </a:pPr>
            <a:r>
              <a:rPr lang="en-US" altLang="ja-JP" dirty="0" smtClean="0"/>
              <a:t>【</a:t>
            </a:r>
            <a:r>
              <a:rPr lang="ja-JP" altLang="en-US" dirty="0" smtClean="0"/>
              <a:t>サーバ側でトークンセーブ</a:t>
            </a:r>
            <a:r>
              <a:rPr lang="en-US" altLang="ja-JP" dirty="0" smtClean="0"/>
              <a:t>】</a:t>
            </a:r>
            <a:r>
              <a:rPr lang="ja-JP" altLang="en-US" dirty="0" smtClean="0"/>
              <a:t>（</a:t>
            </a:r>
            <a:r>
              <a:rPr lang="en-US" altLang="ja-JP" dirty="0" smtClean="0"/>
              <a:t>Action</a:t>
            </a:r>
            <a:r>
              <a:rPr lang="ja-JP" altLang="en-US" dirty="0" smtClean="0"/>
              <a:t>）</a:t>
            </a:r>
            <a:endParaRPr lang="en-US" altLang="ja-JP" dirty="0" smtClean="0"/>
          </a:p>
          <a:p>
            <a:pPr>
              <a:buNone/>
            </a:pPr>
            <a:r>
              <a:rPr lang="en-US" altLang="ja-JP" dirty="0" smtClean="0"/>
              <a:t>saveToken(request);//</a:t>
            </a:r>
            <a:r>
              <a:rPr lang="ja-JP" altLang="en-US" dirty="0" smtClean="0"/>
              <a:t>これでセッションに保存</a:t>
            </a:r>
            <a:endParaRPr lang="en-US" altLang="ja-JP" dirty="0" smtClean="0"/>
          </a:p>
          <a:p>
            <a:pPr>
              <a:buNone/>
            </a:pPr>
            <a:r>
              <a:rPr lang="en-US" altLang="ja-JP" dirty="0" smtClean="0"/>
              <a:t>【HTML</a:t>
            </a:r>
            <a:r>
              <a:rPr lang="ja-JP" altLang="en-US" dirty="0" smtClean="0"/>
              <a:t>へ</a:t>
            </a:r>
            <a:r>
              <a:rPr lang="en-US" altLang="ja-JP" dirty="0" smtClean="0"/>
              <a:t>hidden</a:t>
            </a:r>
            <a:r>
              <a:rPr lang="ja-JP" altLang="en-US" dirty="0" smtClean="0"/>
              <a:t>出力</a:t>
            </a:r>
            <a:r>
              <a:rPr lang="en-US" altLang="ja-JP" dirty="0" smtClean="0"/>
              <a:t>】</a:t>
            </a:r>
            <a:r>
              <a:rPr lang="ja-JP" altLang="en-US" dirty="0" smtClean="0"/>
              <a:t>（</a:t>
            </a:r>
            <a:r>
              <a:rPr lang="en-US" altLang="ja-JP" dirty="0" smtClean="0"/>
              <a:t>JSP</a:t>
            </a:r>
            <a:r>
              <a:rPr lang="ja-JP" altLang="en-US" dirty="0" smtClean="0"/>
              <a:t>）</a:t>
            </a:r>
            <a:endParaRPr lang="en-US" altLang="ja-JP" dirty="0" smtClean="0"/>
          </a:p>
          <a:p>
            <a:pPr>
              <a:buNone/>
            </a:pPr>
            <a:r>
              <a:rPr lang="en-US" altLang="ja-JP" dirty="0" smtClean="0"/>
              <a:t>&lt;html:form action=“XXX”&gt;//</a:t>
            </a:r>
            <a:r>
              <a:rPr lang="ja-JP" altLang="en-US" dirty="0" smtClean="0"/>
              <a:t>入れ子内に出力</a:t>
            </a:r>
            <a:endParaRPr lang="en-US" altLang="ja-JP" dirty="0" smtClean="0"/>
          </a:p>
          <a:p>
            <a:pPr>
              <a:buNone/>
            </a:pPr>
            <a:r>
              <a:rPr lang="en-US" altLang="ja-JP" dirty="0" smtClean="0"/>
              <a:t>&lt;/html:form&gt;</a:t>
            </a:r>
          </a:p>
          <a:p>
            <a:pPr>
              <a:buNone/>
            </a:pPr>
            <a:r>
              <a:rPr lang="en-US" altLang="ja-JP" dirty="0" smtClean="0"/>
              <a:t>【</a:t>
            </a:r>
            <a:r>
              <a:rPr lang="ja-JP" altLang="en-US" dirty="0" smtClean="0"/>
              <a:t>サーバ側でトークンをチェック</a:t>
            </a:r>
            <a:r>
              <a:rPr lang="en-US" altLang="ja-JP" dirty="0" smtClean="0"/>
              <a:t>】</a:t>
            </a:r>
            <a:r>
              <a:rPr lang="ja-JP" altLang="en-US" dirty="0" smtClean="0"/>
              <a:t>（</a:t>
            </a:r>
            <a:r>
              <a:rPr lang="en-US" altLang="ja-JP" smtClean="0"/>
              <a:t>Action</a:t>
            </a:r>
            <a:r>
              <a:rPr lang="ja-JP" altLang="en-US" smtClean="0"/>
              <a:t>）</a:t>
            </a:r>
            <a:endParaRPr lang="en-US" altLang="ja-JP" dirty="0" smtClean="0"/>
          </a:p>
          <a:p>
            <a:pPr>
              <a:buNone/>
            </a:pPr>
            <a:r>
              <a:rPr lang="en-US" altLang="ja-JP" dirty="0" smtClean="0"/>
              <a:t>if (isTokenValid(request)) {// ※1</a:t>
            </a:r>
          </a:p>
          <a:p>
            <a:pPr>
              <a:buNone/>
            </a:pPr>
            <a:r>
              <a:rPr lang="en-US" altLang="ja-JP" dirty="0" smtClean="0"/>
              <a:t>    // </a:t>
            </a:r>
            <a:r>
              <a:rPr lang="ja-JP" altLang="en-US" dirty="0" smtClean="0"/>
              <a:t>不正アクセス処理</a:t>
            </a:r>
            <a:endParaRPr lang="en-US" altLang="ja-JP" dirty="0" smtClean="0"/>
          </a:p>
          <a:p>
            <a:pPr>
              <a:buNone/>
            </a:pPr>
            <a:r>
              <a:rPr lang="en-US" altLang="ja-JP" dirty="0" smtClean="0"/>
              <a:t>}</a:t>
            </a:r>
          </a:p>
          <a:p>
            <a:pPr>
              <a:buNone/>
            </a:pPr>
            <a:r>
              <a:rPr lang="en-US" altLang="ja-JP" dirty="0" smtClean="0"/>
              <a:t>※1 </a:t>
            </a:r>
            <a:r>
              <a:rPr lang="ja-JP" altLang="en-US" dirty="0" smtClean="0"/>
              <a:t>この時点でセッションのトークンはクリアされる</a:t>
            </a:r>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1-3-7. Tor</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The Onion Router</a:t>
            </a:r>
            <a:r>
              <a:rPr lang="ja-JP" altLang="en-US" dirty="0" smtClean="0"/>
              <a:t>の略で接続経路を匿名化するソフトウェア</a:t>
            </a:r>
            <a:endParaRPr lang="en-US" altLang="ja-JP" dirty="0" smtClean="0"/>
          </a:p>
          <a:p>
            <a:r>
              <a:rPr kumimoji="1" lang="ja-JP" altLang="en-US" dirty="0" smtClean="0"/>
              <a:t>今回の遠隔操作ウィルスをばら撒いたときにも発信元隠蔽に使用</a:t>
            </a:r>
            <a:endParaRPr kumimoji="1" lang="en-US" altLang="ja-JP" dirty="0" smtClean="0"/>
          </a:p>
          <a:p>
            <a:r>
              <a:rPr lang="ja-JP" altLang="en-US" dirty="0" smtClean="0"/>
              <a:t>パロアルトネットワークスが</a:t>
            </a:r>
            <a:r>
              <a:rPr lang="en-US" altLang="ja-JP" dirty="0" smtClean="0"/>
              <a:t>2012/10/25</a:t>
            </a:r>
            <a:r>
              <a:rPr lang="ja-JP" altLang="en-US" dirty="0" smtClean="0"/>
              <a:t>に国内企業の</a:t>
            </a:r>
            <a:r>
              <a:rPr lang="en-US" altLang="ja-JP" dirty="0" smtClean="0"/>
              <a:t>1</a:t>
            </a:r>
            <a:r>
              <a:rPr lang="ja-JP" altLang="en-US" dirty="0" smtClean="0"/>
              <a:t>割で利用されていると発表</a:t>
            </a:r>
            <a:endParaRPr lang="en-US" altLang="ja-JP" dirty="0" smtClean="0"/>
          </a:p>
          <a:p>
            <a:r>
              <a:rPr kumimoji="1" lang="ja-JP" altLang="en-US" dirty="0" smtClean="0"/>
              <a:t>利用され</a:t>
            </a:r>
            <a:r>
              <a:rPr kumimoji="1" lang="ja-JP" altLang="en-US" smtClean="0"/>
              <a:t>ると</a:t>
            </a:r>
            <a:r>
              <a:rPr lang="ja-JP" altLang="en-US" smtClean="0"/>
              <a:t>アクセス元を特定することは困難となる</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1-4. </a:t>
            </a:r>
            <a:r>
              <a:rPr lang="en-US" altLang="ja-JP" dirty="0" smtClean="0"/>
              <a:t>JavaScript</a:t>
            </a:r>
            <a:r>
              <a:rPr lang="ja-JP" altLang="en-US" dirty="0" smtClean="0"/>
              <a:t>コンバータ</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ここ数年で</a:t>
            </a:r>
            <a:r>
              <a:rPr kumimoji="1" lang="ja-JP" altLang="en-US" dirty="0" smtClean="0"/>
              <a:t>、</a:t>
            </a:r>
            <a:r>
              <a:rPr kumimoji="1" lang="en-US" altLang="ja-JP" dirty="0" smtClean="0"/>
              <a:t>JavaScript</a:t>
            </a:r>
            <a:r>
              <a:rPr kumimoji="1" lang="ja-JP" altLang="en-US" dirty="0" smtClean="0"/>
              <a:t>へ変換する言語が出てきているので紹介</a:t>
            </a:r>
            <a:endParaRPr kumimoji="1" lang="en-US" altLang="ja-JP" dirty="0" smtClean="0"/>
          </a:p>
          <a:p>
            <a:r>
              <a:rPr lang="ja-JP" altLang="en-US" dirty="0" smtClean="0"/>
              <a:t>個人的にはそれほど興味がわかないですが・・・、概要程度は把握しておくべき！</a:t>
            </a:r>
            <a:endParaRPr lang="en-US" altLang="ja-JP" dirty="0" smtClean="0"/>
          </a:p>
          <a:p>
            <a:pPr marL="514350" indent="-514350">
              <a:buAutoNum type="arabicParenBoth"/>
            </a:pPr>
            <a:r>
              <a:rPr lang="en-US" altLang="ja-JP" dirty="0" smtClean="0"/>
              <a:t>TypeScript</a:t>
            </a:r>
          </a:p>
          <a:p>
            <a:pPr marL="514350" indent="-514350">
              <a:buAutoNum type="arabicParenBoth"/>
            </a:pPr>
            <a:r>
              <a:rPr lang="en-US" altLang="ja-JP" dirty="0" smtClean="0"/>
              <a:t>CoffeeScript</a:t>
            </a:r>
          </a:p>
          <a:p>
            <a:pPr marL="514350" indent="-514350">
              <a:buAutoNum type="arabicParenBoth"/>
            </a:pPr>
            <a:r>
              <a:rPr lang="en-US" altLang="ja-JP" dirty="0" smtClean="0"/>
              <a:t>Dart</a:t>
            </a:r>
          </a:p>
          <a:p>
            <a:pPr marL="514350" indent="-514350">
              <a:buAutoNum type="arabicParenBoth"/>
            </a:pP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1-4-1. </a:t>
            </a:r>
            <a:r>
              <a:rPr lang="en-US" altLang="ja-JP" dirty="0" smtClean="0"/>
              <a:t>TypeScript</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en-US" altLang="ja-JP" dirty="0" smtClean="0"/>
              <a:t>Microsoft</a:t>
            </a:r>
            <a:r>
              <a:rPr kumimoji="1" lang="ja-JP" altLang="en-US" dirty="0" smtClean="0"/>
              <a:t>が</a:t>
            </a:r>
            <a:r>
              <a:rPr kumimoji="1" lang="en-US" altLang="ja-JP" dirty="0" smtClean="0"/>
              <a:t>2012/10/01</a:t>
            </a:r>
            <a:r>
              <a:rPr kumimoji="1" lang="ja-JP" altLang="en-US" dirty="0" smtClean="0"/>
              <a:t>に</a:t>
            </a:r>
            <a:r>
              <a:rPr lang="ja-JP" altLang="en-US" dirty="0" smtClean="0"/>
              <a:t>オープンソースである</a:t>
            </a:r>
            <a:r>
              <a:rPr kumimoji="1" lang="ja-JP" altLang="en-US" dirty="0" smtClean="0"/>
              <a:t>新言語「</a:t>
            </a:r>
            <a:r>
              <a:rPr kumimoji="1" lang="en-US" altLang="ja-JP" dirty="0" smtClean="0"/>
              <a:t>TypeScript</a:t>
            </a:r>
            <a:r>
              <a:rPr kumimoji="1" lang="ja-JP" altLang="en-US" dirty="0" smtClean="0"/>
              <a:t>」を発表</a:t>
            </a:r>
            <a:endParaRPr kumimoji="1" lang="en-US" altLang="ja-JP" dirty="0" smtClean="0"/>
          </a:p>
          <a:p>
            <a:r>
              <a:rPr lang="ja-JP" altLang="en-US" dirty="0" smtClean="0"/>
              <a:t>大規模開発ができることを目指している</a:t>
            </a:r>
            <a:endParaRPr lang="en-US" altLang="ja-JP" dirty="0" smtClean="0"/>
          </a:p>
          <a:p>
            <a:pPr>
              <a:buNone/>
            </a:pPr>
            <a:r>
              <a:rPr lang="ja-JP" altLang="en-US" dirty="0" smtClean="0"/>
              <a:t>→クラス、インターフェースもある</a:t>
            </a:r>
            <a:endParaRPr lang="en-US" altLang="ja-JP" dirty="0" smtClean="0"/>
          </a:p>
          <a:p>
            <a:r>
              <a:rPr kumimoji="1" lang="en-US" altLang="ja-JP" dirty="0" smtClean="0"/>
              <a:t>JavaScript</a:t>
            </a:r>
            <a:r>
              <a:rPr kumimoji="1" lang="ja-JP" altLang="en-US" dirty="0" smtClean="0"/>
              <a:t>ベースであり、コンパイルを行</a:t>
            </a:r>
            <a:r>
              <a:rPr lang="ja-JP" altLang="en-US" dirty="0" smtClean="0"/>
              <a:t>うと</a:t>
            </a:r>
            <a:r>
              <a:rPr kumimoji="1" lang="en-US" altLang="ja-JP" dirty="0" smtClean="0"/>
              <a:t>JavaScript</a:t>
            </a:r>
            <a:r>
              <a:rPr kumimoji="1" lang="ja-JP" altLang="en-US" dirty="0" smtClean="0"/>
              <a:t>へ変換可能</a:t>
            </a:r>
            <a:endParaRPr kumimoji="1" lang="en-US" altLang="ja-JP" dirty="0" smtClean="0"/>
          </a:p>
          <a:p>
            <a:r>
              <a:rPr lang="en-US" altLang="ja-JP" dirty="0" smtClean="0"/>
              <a:t>IE</a:t>
            </a:r>
            <a:r>
              <a:rPr lang="ja-JP" altLang="en-US" dirty="0" smtClean="0"/>
              <a:t>以外のブラウザでも動作可能で拡張子「</a:t>
            </a:r>
            <a:r>
              <a:rPr lang="en-US" altLang="ja-JP" dirty="0" smtClean="0"/>
              <a:t>ts</a:t>
            </a:r>
            <a:r>
              <a:rPr lang="ja-JP" altLang="en-US" dirty="0" smtClean="0"/>
              <a:t>」</a:t>
            </a:r>
            <a:endParaRPr lang="en-US" altLang="ja-JP" dirty="0" smtClean="0"/>
          </a:p>
          <a:p>
            <a:r>
              <a:rPr lang="en-US" altLang="ja-JP" dirty="0" smtClean="0"/>
              <a:t>15</a:t>
            </a:r>
            <a:r>
              <a:rPr lang="ja-JP" altLang="en-US" dirty="0" smtClean="0"/>
              <a:t>万行の試験済</a:t>
            </a:r>
            <a:r>
              <a:rPr lang="en-US" altLang="ja-JP" dirty="0" smtClean="0"/>
              <a:t>JS</a:t>
            </a:r>
            <a:r>
              <a:rPr lang="ja-JP" altLang="en-US" dirty="0" smtClean="0"/>
              <a:t>コードを</a:t>
            </a:r>
            <a:r>
              <a:rPr lang="en-US" altLang="ja-JP" dirty="0" smtClean="0"/>
              <a:t>TypeScript</a:t>
            </a:r>
            <a:r>
              <a:rPr lang="ja-JP" altLang="en-US" dirty="0" smtClean="0"/>
              <a:t>に変換したら、コンパイル等で</a:t>
            </a:r>
            <a:r>
              <a:rPr lang="en-US" altLang="ja-JP" dirty="0" smtClean="0"/>
              <a:t>13</a:t>
            </a:r>
            <a:r>
              <a:rPr lang="ja-JP" altLang="en-US" dirty="0" smtClean="0"/>
              <a:t>個のバグを発見</a:t>
            </a:r>
            <a:endParaRPr lang="en-US" altLang="ja-JP" dirty="0" smtClean="0"/>
          </a:p>
          <a:p>
            <a:pPr>
              <a:buNone/>
            </a:pPr>
            <a:r>
              <a:rPr kumimoji="1" lang="ja-JP" altLang="en-US" dirty="0" smtClean="0"/>
              <a:t>→</a:t>
            </a:r>
            <a:r>
              <a:rPr lang="en-US" altLang="ja-JP" dirty="0" smtClean="0"/>
              <a:t> Microsoft</a:t>
            </a:r>
            <a:r>
              <a:rPr lang="ja-JP" altLang="en-US" dirty="0" smtClean="0"/>
              <a:t>の試験なんですけど、何故最初から</a:t>
            </a:r>
            <a:r>
              <a:rPr lang="en-US" altLang="ja-JP" dirty="0" smtClean="0"/>
              <a:t>TypeScript</a:t>
            </a:r>
            <a:r>
              <a:rPr lang="ja-JP" altLang="en-US" dirty="0" smtClean="0"/>
              <a:t>で製造しなかったのでしょうか・・・</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1-4-1. </a:t>
            </a:r>
            <a:r>
              <a:rPr kumimoji="1" lang="ja-JP" altLang="en-US" smtClean="0"/>
              <a:t>サンプルソース</a:t>
            </a:r>
            <a:endParaRPr kumimoji="1" lang="ja-JP" altLang="en-US"/>
          </a:p>
        </p:txBody>
      </p:sp>
      <p:sp>
        <p:nvSpPr>
          <p:cNvPr id="3" name="コンテンツ プレースホルダ 2"/>
          <p:cNvSpPr>
            <a:spLocks noGrp="1"/>
          </p:cNvSpPr>
          <p:nvPr>
            <p:ph idx="1"/>
          </p:nvPr>
        </p:nvSpPr>
        <p:spPr/>
        <p:txBody>
          <a:bodyPr>
            <a:normAutofit fontScale="77500" lnSpcReduction="20000"/>
          </a:bodyPr>
          <a:lstStyle/>
          <a:p>
            <a:r>
              <a:rPr lang="ja-JP" altLang="en-US" dirty="0" smtClean="0"/>
              <a:t>クラスを作成したイメージ</a:t>
            </a:r>
            <a:endParaRPr lang="en-US" altLang="ja-JP" dirty="0" smtClean="0"/>
          </a:p>
          <a:p>
            <a:r>
              <a:rPr lang="ja-JP" altLang="en-US" dirty="0" smtClean="0"/>
              <a:t>下記コードをコンパイルすると</a:t>
            </a:r>
            <a:r>
              <a:rPr lang="en-US" altLang="ja-JP" dirty="0" smtClean="0"/>
              <a:t>JavaScript</a:t>
            </a:r>
            <a:r>
              <a:rPr lang="ja-JP" altLang="en-US" dirty="0" smtClean="0"/>
              <a:t>に変換される</a:t>
            </a:r>
            <a:endParaRPr lang="en-US" altLang="ja-JP" dirty="0" smtClean="0"/>
          </a:p>
          <a:p>
            <a:pPr>
              <a:buNone/>
            </a:pPr>
            <a:r>
              <a:rPr lang="en-US" altLang="ja-JP" dirty="0" smtClean="0"/>
              <a:t>class Emp {</a:t>
            </a:r>
          </a:p>
          <a:p>
            <a:pPr>
              <a:buNone/>
            </a:pPr>
            <a:r>
              <a:rPr lang="en-US" altLang="ja-JP" dirty="0" smtClean="0"/>
              <a:t>    no:number = 0;</a:t>
            </a:r>
          </a:p>
          <a:p>
            <a:pPr>
              <a:buNone/>
            </a:pPr>
            <a:r>
              <a:rPr lang="en-US" altLang="ja-JP" dirty="0" smtClean="0"/>
              <a:t>    name:string = “”;</a:t>
            </a:r>
          </a:p>
          <a:p>
            <a:pPr>
              <a:buNone/>
            </a:pPr>
            <a:r>
              <a:rPr lang="en-US" altLang="ja-JP" dirty="0" smtClean="0"/>
              <a:t>    display() {</a:t>
            </a:r>
          </a:p>
          <a:p>
            <a:pPr>
              <a:buNone/>
            </a:pPr>
            <a:r>
              <a:rPr lang="en-US" altLang="ja-JP" dirty="0" smtClean="0"/>
              <a:t>        alert(“[” + this.no.toString() + “] ” + this.name);</a:t>
            </a:r>
          </a:p>
          <a:p>
            <a:pPr>
              <a:buNone/>
            </a:pPr>
            <a:r>
              <a:rPr lang="en-US" altLang="ja-JP" dirty="0" smtClean="0"/>
              <a:t>    }</a:t>
            </a:r>
          </a:p>
          <a:p>
            <a:pPr>
              <a:buNone/>
            </a:pPr>
            <a:r>
              <a:rPr lang="en-US" altLang="ja-JP" dirty="0" smtClean="0"/>
              <a:t>}</a:t>
            </a:r>
          </a:p>
          <a:p>
            <a:pPr>
              <a:buNone/>
            </a:pPr>
            <a:r>
              <a:rPr lang="en-US" altLang="ja-JP" dirty="0" smtClean="0"/>
              <a:t>【</a:t>
            </a:r>
            <a:r>
              <a:rPr lang="ja-JP" altLang="en-US" dirty="0" smtClean="0"/>
              <a:t>参考</a:t>
            </a:r>
            <a:r>
              <a:rPr lang="en-US" altLang="ja-JP" dirty="0" smtClean="0"/>
              <a:t>】http://typescript.codeplex.com/SourceControl/changeset/view/fe3bc0bfce1f</a:t>
            </a:r>
          </a:p>
          <a:p>
            <a:pPr>
              <a:buNone/>
            </a:pP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 </a:t>
            </a:r>
            <a:r>
              <a:rPr kumimoji="1" lang="ja-JP" altLang="en-US" dirty="0" smtClean="0"/>
              <a:t>今月の技術トピックス</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今月のトピックスは以下の通り</a:t>
            </a:r>
            <a:endParaRPr lang="en-US" altLang="ja-JP" dirty="0" smtClean="0"/>
          </a:p>
          <a:p>
            <a:pPr marL="514350" indent="-514350">
              <a:buAutoNum type="arabicParenBoth"/>
            </a:pPr>
            <a:r>
              <a:rPr lang="en-US" altLang="ja-JP" dirty="0" smtClean="0"/>
              <a:t>Server-Sent Events</a:t>
            </a:r>
            <a:endParaRPr kumimoji="1" lang="en-US" altLang="ja-JP" dirty="0" smtClean="0"/>
          </a:p>
          <a:p>
            <a:pPr marL="514350" indent="-514350">
              <a:buAutoNum type="arabicParenBoth"/>
            </a:pPr>
            <a:r>
              <a:rPr lang="ja-JP" altLang="en-US" dirty="0" smtClean="0"/>
              <a:t>モバイル関連ニュース</a:t>
            </a:r>
            <a:endParaRPr lang="en-US" altLang="ja-JP" dirty="0" smtClean="0"/>
          </a:p>
          <a:p>
            <a:pPr marL="514350" indent="-514350">
              <a:buAutoNum type="arabicParenBoth"/>
            </a:pPr>
            <a:r>
              <a:rPr kumimoji="1" lang="ja-JP" altLang="en-US" dirty="0" smtClean="0"/>
              <a:t>遠隔操作</a:t>
            </a:r>
            <a:endParaRPr kumimoji="1" lang="en-US" altLang="ja-JP" dirty="0" smtClean="0"/>
          </a:p>
          <a:p>
            <a:pPr marL="514350" indent="-514350">
              <a:buAutoNum type="arabicParenBoth"/>
            </a:pPr>
            <a:r>
              <a:rPr kumimoji="1" lang="en-US" altLang="ja-JP" dirty="0" smtClean="0"/>
              <a:t>JavaScript</a:t>
            </a:r>
            <a:r>
              <a:rPr kumimoji="1" lang="ja-JP" altLang="en-US" dirty="0" smtClean="0"/>
              <a:t>コンバータ</a:t>
            </a:r>
            <a:endParaRPr kumimoji="1" lang="en-US" altLang="ja-JP" dirty="0" smtClean="0"/>
          </a:p>
          <a:p>
            <a:pPr marL="514350" indent="-514350">
              <a:buAutoNum type="arabicParenBoth"/>
            </a:pPr>
            <a:r>
              <a:rPr lang="ja-JP" altLang="en-US" dirty="0" smtClean="0"/>
              <a:t>各種ツールについて</a:t>
            </a:r>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1-4-2. </a:t>
            </a:r>
            <a:r>
              <a:rPr lang="en-US" altLang="ja-JP" dirty="0" smtClean="0"/>
              <a:t>CoffeeScript</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en-US" altLang="ja-JP" dirty="0" smtClean="0"/>
              <a:t>2012/10/25</a:t>
            </a:r>
            <a:r>
              <a:rPr kumimoji="1" lang="ja-JP" altLang="en-US" dirty="0" smtClean="0"/>
              <a:t>に</a:t>
            </a:r>
            <a:r>
              <a:rPr kumimoji="1" lang="en-US" altLang="ja-JP" dirty="0" smtClean="0"/>
              <a:t>1.4.0</a:t>
            </a:r>
            <a:r>
              <a:rPr kumimoji="1" lang="ja-JP" altLang="en-US" dirty="0" smtClean="0"/>
              <a:t>がリリース</a:t>
            </a:r>
            <a:endParaRPr kumimoji="1" lang="en-US" altLang="ja-JP" dirty="0" smtClean="0"/>
          </a:p>
          <a:p>
            <a:r>
              <a:rPr lang="en-US" altLang="ja-JP" dirty="0" smtClean="0"/>
              <a:t>JavaScript</a:t>
            </a:r>
            <a:r>
              <a:rPr lang="ja-JP" altLang="en-US" dirty="0" smtClean="0"/>
              <a:t>に変換できる言語</a:t>
            </a:r>
            <a:endParaRPr kumimoji="1" lang="en-US" altLang="ja-JP" dirty="0" smtClean="0"/>
          </a:p>
          <a:p>
            <a:r>
              <a:rPr kumimoji="1" lang="ja-JP" altLang="en-US" dirty="0" smtClean="0"/>
              <a:t>構文が</a:t>
            </a:r>
            <a:r>
              <a:rPr kumimoji="1" lang="en-US" altLang="ja-JP" dirty="0" smtClean="0"/>
              <a:t>Ruby</a:t>
            </a:r>
            <a:r>
              <a:rPr kumimoji="1" lang="ja-JP" altLang="en-US" dirty="0" smtClean="0"/>
              <a:t>、</a:t>
            </a:r>
            <a:r>
              <a:rPr lang="en-US" altLang="ja-JP" dirty="0" smtClean="0"/>
              <a:t>Python</a:t>
            </a:r>
            <a:r>
              <a:rPr lang="ja-JP" altLang="en-US" dirty="0" smtClean="0"/>
              <a:t>風</a:t>
            </a:r>
            <a:endParaRPr lang="en-US" altLang="ja-JP" dirty="0" smtClean="0"/>
          </a:p>
          <a:p>
            <a:r>
              <a:rPr kumimoji="1" lang="ja-JP" altLang="en-US" dirty="0" smtClean="0"/>
              <a:t>クライアント側はもちろん、サーバ側でも使用することができる</a:t>
            </a:r>
            <a:endParaRPr kumimoji="1" lang="en-US" altLang="ja-JP" dirty="0" smtClean="0"/>
          </a:p>
          <a:p>
            <a:r>
              <a:rPr lang="ja-JP" altLang="en-US" dirty="0" smtClean="0"/>
              <a:t>コンパイル時に構文チェックできる</a:t>
            </a:r>
            <a:endParaRPr lang="en-US" altLang="ja-JP" dirty="0" smtClean="0"/>
          </a:p>
          <a:p>
            <a:pPr>
              <a:buNone/>
            </a:pPr>
            <a:r>
              <a:rPr kumimoji="1" lang="ja-JP" altLang="en-US" dirty="0" smtClean="0"/>
              <a:t>→スクリプト言語好きってコンパイルが嫌いでは･･･</a:t>
            </a:r>
            <a:endParaRPr kumimoji="1" lang="en-US" altLang="ja-JP" dirty="0" smtClean="0"/>
          </a:p>
          <a:p>
            <a:r>
              <a:rPr lang="ja-JP" altLang="en-US" dirty="0" smtClean="0"/>
              <a:t>下記に構文について細かく説明しているサイトがあったので興味があれば見てください</a:t>
            </a:r>
            <a:endParaRPr lang="en-US" altLang="ja-JP" dirty="0" smtClean="0"/>
          </a:p>
          <a:p>
            <a:pPr>
              <a:buNone/>
            </a:pPr>
            <a:r>
              <a:rPr kumimoji="1" lang="en-US" altLang="ja-JP" dirty="0" smtClean="0"/>
              <a:t>【</a:t>
            </a:r>
            <a:r>
              <a:rPr kumimoji="1" lang="ja-JP" altLang="en-US" dirty="0" smtClean="0"/>
              <a:t>参考</a:t>
            </a:r>
            <a:r>
              <a:rPr lang="en-US" altLang="ja-JP" dirty="0" smtClean="0"/>
              <a:t>】 http://tech.kayac.com/archive/coffeescript-tutorial.html</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1-4-2. </a:t>
            </a:r>
            <a:r>
              <a:rPr kumimoji="1" lang="ja-JP" altLang="en-US" dirty="0" smtClean="0"/>
              <a:t>サンプル</a:t>
            </a:r>
            <a:r>
              <a:rPr lang="ja-JP" altLang="en-US" dirty="0" smtClean="0"/>
              <a:t>ソース</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en-US" altLang="ja-JP" dirty="0" smtClean="0"/>
              <a:t>wiki</a:t>
            </a:r>
            <a:r>
              <a:rPr kumimoji="1" lang="ja-JP" altLang="en-US" dirty="0" smtClean="0"/>
              <a:t>ペディアに記述してあった内容ですが・・</a:t>
            </a:r>
            <a:endParaRPr kumimoji="1" lang="en-US" altLang="ja-JP" dirty="0" smtClean="0"/>
          </a:p>
          <a:p>
            <a:pPr>
              <a:buNone/>
            </a:pPr>
            <a:r>
              <a:rPr lang="en-US" altLang="ja-JP" dirty="0" smtClean="0"/>
              <a:t>【JQuery(JavaScript)】</a:t>
            </a:r>
          </a:p>
          <a:p>
            <a:pPr>
              <a:buNone/>
            </a:pPr>
            <a:r>
              <a:rPr kumimoji="1" lang="en-US" altLang="ja-JP" dirty="0" smtClean="0"/>
              <a:t>$(document).ready(function() {</a:t>
            </a:r>
          </a:p>
          <a:p>
            <a:pPr>
              <a:buNone/>
            </a:pPr>
            <a:r>
              <a:rPr lang="en-US" altLang="ja-JP" dirty="0" smtClean="0"/>
              <a:t>    // </a:t>
            </a:r>
            <a:r>
              <a:rPr lang="ja-JP" altLang="en-US" dirty="0" smtClean="0"/>
              <a:t>処理</a:t>
            </a:r>
            <a:endParaRPr lang="en-US" altLang="ja-JP" dirty="0" smtClean="0"/>
          </a:p>
          <a:p>
            <a:pPr>
              <a:buNone/>
            </a:pPr>
            <a:r>
              <a:rPr kumimoji="1" lang="en-US" altLang="ja-JP" dirty="0" smtClean="0"/>
              <a:t>});</a:t>
            </a:r>
          </a:p>
          <a:p>
            <a:pPr>
              <a:buNone/>
            </a:pPr>
            <a:r>
              <a:rPr lang="en-US" altLang="ja-JP" dirty="0" smtClean="0"/>
              <a:t>【CoffeeScript】</a:t>
            </a:r>
          </a:p>
          <a:p>
            <a:pPr>
              <a:buNone/>
            </a:pPr>
            <a:r>
              <a:rPr kumimoji="1" lang="en-US" altLang="ja-JP" dirty="0" smtClean="0"/>
              <a:t>$(document).ready -&gt;</a:t>
            </a:r>
          </a:p>
          <a:p>
            <a:pPr>
              <a:buNone/>
            </a:pPr>
            <a:r>
              <a:rPr lang="en-US" altLang="ja-JP" dirty="0" smtClean="0"/>
              <a:t>    // </a:t>
            </a:r>
            <a:r>
              <a:rPr lang="ja-JP" altLang="en-US" dirty="0" smtClean="0"/>
              <a:t>処理</a:t>
            </a:r>
            <a:endParaRPr kumimoji="1" lang="ja-JP"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1-4-3. Dart</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en-US" altLang="ja-JP" dirty="0" smtClean="0"/>
              <a:t>2011/10/10</a:t>
            </a:r>
            <a:r>
              <a:rPr kumimoji="1" lang="ja-JP" altLang="en-US" dirty="0" smtClean="0"/>
              <a:t>のカンファレンスで</a:t>
            </a:r>
            <a:r>
              <a:rPr kumimoji="1" lang="en-US" altLang="ja-JP" dirty="0" smtClean="0"/>
              <a:t>Google</a:t>
            </a:r>
            <a:r>
              <a:rPr kumimoji="1" lang="ja-JP" altLang="en-US" dirty="0" smtClean="0"/>
              <a:t>が発表した言語</a:t>
            </a:r>
            <a:endParaRPr kumimoji="1" lang="en-US" altLang="ja-JP" dirty="0" smtClean="0"/>
          </a:p>
          <a:p>
            <a:r>
              <a:rPr lang="ja-JP" altLang="en-US" dirty="0" smtClean="0"/>
              <a:t>パフォーマンス、スケーラビティ、生産性の高さを重視</a:t>
            </a:r>
            <a:endParaRPr lang="en-US" altLang="ja-JP" dirty="0" smtClean="0"/>
          </a:p>
          <a:p>
            <a:r>
              <a:rPr lang="en-US" altLang="ja-JP" dirty="0" smtClean="0"/>
              <a:t>Dart</a:t>
            </a:r>
            <a:r>
              <a:rPr lang="ja-JP" altLang="en-US" dirty="0" smtClean="0"/>
              <a:t>非対応のブラウザ用に</a:t>
            </a:r>
            <a:r>
              <a:rPr lang="en-US" altLang="ja-JP" dirty="0" smtClean="0"/>
              <a:t>JavaScript</a:t>
            </a:r>
            <a:r>
              <a:rPr lang="ja-JP" altLang="en-US" dirty="0" smtClean="0"/>
              <a:t>へ変換するコンバータがある</a:t>
            </a:r>
            <a:endParaRPr lang="en-US" altLang="ja-JP" dirty="0" smtClean="0"/>
          </a:p>
          <a:p>
            <a:r>
              <a:rPr lang="ja-JP" altLang="en-US" dirty="0" smtClean="0"/>
              <a:t>コンバートしない場合でもブラウザが</a:t>
            </a:r>
            <a:r>
              <a:rPr lang="en-US" altLang="ja-JP" dirty="0" smtClean="0"/>
              <a:t>DartVM</a:t>
            </a:r>
            <a:r>
              <a:rPr lang="ja-JP" altLang="en-US" dirty="0" smtClean="0"/>
              <a:t>を実装していれば動作可能</a:t>
            </a:r>
            <a:endParaRPr lang="en-US" altLang="ja-JP" dirty="0" smtClean="0"/>
          </a:p>
          <a:p>
            <a:pPr>
              <a:buNone/>
            </a:pPr>
            <a:r>
              <a:rPr lang="ja-JP" altLang="en-US" dirty="0" smtClean="0"/>
              <a:t>→</a:t>
            </a:r>
            <a:r>
              <a:rPr lang="en-US" altLang="ja-JP" dirty="0" smtClean="0"/>
              <a:t>Chrome</a:t>
            </a:r>
            <a:r>
              <a:rPr lang="ja-JP" altLang="en-US" smtClean="0"/>
              <a:t>以外にあるのでしょうか？</a:t>
            </a:r>
            <a:endParaRPr lang="en-US" altLang="ja-JP" dirty="0" smtClean="0"/>
          </a:p>
          <a:p>
            <a:endParaRPr lang="en-US" altLang="ja-JP" dirty="0" smtClean="0"/>
          </a:p>
          <a:p>
            <a:endParaRPr kumimoji="1" lang="ja-JP"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1-4-3. </a:t>
            </a:r>
            <a:r>
              <a:rPr kumimoji="1" lang="ja-JP" altLang="en-US" dirty="0" smtClean="0"/>
              <a:t>サンプルソース</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lang="ja-JP" altLang="en-US" dirty="0" smtClean="0"/>
              <a:t>クラスを作成したイメージ</a:t>
            </a:r>
            <a:endParaRPr lang="en-US" altLang="ja-JP" dirty="0" smtClean="0"/>
          </a:p>
          <a:p>
            <a:pPr>
              <a:buNone/>
            </a:pPr>
            <a:r>
              <a:rPr kumimoji="1" lang="en-US" altLang="ja-JP" dirty="0" smtClean="0"/>
              <a:t>class Emp {</a:t>
            </a:r>
          </a:p>
          <a:p>
            <a:pPr>
              <a:buNone/>
            </a:pPr>
            <a:r>
              <a:rPr lang="en-US" altLang="ja-JP" dirty="0" smtClean="0"/>
              <a:t>    Emp(this.no, this.name);</a:t>
            </a:r>
          </a:p>
          <a:p>
            <a:pPr>
              <a:buNone/>
            </a:pPr>
            <a:r>
              <a:rPr kumimoji="1" lang="en-US" altLang="ja-JP" dirty="0" smtClean="0"/>
              <a:t>    display() {</a:t>
            </a:r>
          </a:p>
          <a:p>
            <a:pPr>
              <a:buNone/>
            </a:pPr>
            <a:r>
              <a:rPr lang="en-US" altLang="ja-JP" dirty="0" smtClean="0"/>
              <a:t>        prinnt(‘[ ${no} ] ${name}’);</a:t>
            </a:r>
          </a:p>
          <a:p>
            <a:pPr>
              <a:buNone/>
            </a:pPr>
            <a:r>
              <a:rPr kumimoji="1" lang="en-US" altLang="ja-JP" dirty="0" smtClean="0"/>
              <a:t>    }</a:t>
            </a:r>
          </a:p>
          <a:p>
            <a:pPr>
              <a:buNone/>
            </a:pPr>
            <a:r>
              <a:rPr lang="en-US" altLang="ja-JP" dirty="0" smtClean="0"/>
              <a:t>}</a:t>
            </a:r>
          </a:p>
          <a:p>
            <a:pPr>
              <a:buNone/>
            </a:pPr>
            <a:r>
              <a:rPr kumimoji="1" lang="en-US" altLang="ja-JP" dirty="0" smtClean="0"/>
              <a:t>【</a:t>
            </a:r>
            <a:r>
              <a:rPr kumimoji="1" lang="ja-JP" altLang="en-US" dirty="0" smtClean="0"/>
              <a:t>呼出</a:t>
            </a:r>
            <a:r>
              <a:rPr kumimoji="1" lang="en-US" altLang="ja-JP" dirty="0" smtClean="0"/>
              <a:t>】</a:t>
            </a:r>
          </a:p>
          <a:p>
            <a:pPr>
              <a:buNone/>
            </a:pPr>
            <a:r>
              <a:rPr lang="en-US" altLang="ja-JP" dirty="0" smtClean="0"/>
              <a:t>Emp emp = new Emp(1, ‘ito’);</a:t>
            </a:r>
          </a:p>
          <a:p>
            <a:pPr>
              <a:buNone/>
            </a:pPr>
            <a:r>
              <a:rPr kumimoji="1" lang="en-US" altLang="ja-JP" dirty="0" smtClean="0"/>
              <a:t>emp.display();</a:t>
            </a:r>
            <a:endParaRPr kumimoji="1" lang="ja-JP"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1-5-1. Orion</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kumimoji="1" lang="en-US" altLang="ja-JP" dirty="0" smtClean="0"/>
              <a:t>2012/10/29 </a:t>
            </a:r>
            <a:r>
              <a:rPr kumimoji="1" lang="ja-JP" altLang="en-US" dirty="0" smtClean="0"/>
              <a:t>に</a:t>
            </a:r>
            <a:r>
              <a:rPr kumimoji="1" lang="en-US" altLang="ja-JP" dirty="0" smtClean="0"/>
              <a:t>Orion1.0</a:t>
            </a:r>
            <a:r>
              <a:rPr kumimoji="1" lang="ja-JP" altLang="en-US" dirty="0" smtClean="0"/>
              <a:t>リリース</a:t>
            </a:r>
            <a:endParaRPr kumimoji="1" lang="en-US" altLang="ja-JP" dirty="0" smtClean="0"/>
          </a:p>
          <a:p>
            <a:r>
              <a:rPr lang="en-US" altLang="ja-JP" dirty="0" smtClean="0"/>
              <a:t>Web</a:t>
            </a:r>
            <a:r>
              <a:rPr lang="ja-JP" altLang="en-US" dirty="0" smtClean="0"/>
              <a:t>ブラウザ上で動作する開発環境</a:t>
            </a:r>
            <a:endParaRPr lang="en-US" altLang="ja-JP" dirty="0" smtClean="0"/>
          </a:p>
          <a:p>
            <a:pPr>
              <a:buNone/>
            </a:pPr>
            <a:r>
              <a:rPr lang="ja-JP" altLang="en-US" dirty="0" smtClean="0"/>
              <a:t>→複数端末で作業する場合は便利！</a:t>
            </a:r>
            <a:endParaRPr lang="en-US" altLang="ja-JP" dirty="0" smtClean="0"/>
          </a:p>
          <a:p>
            <a:r>
              <a:rPr lang="en-US" altLang="ja-JP" dirty="0" smtClean="0"/>
              <a:t>2013/02</a:t>
            </a:r>
            <a:r>
              <a:rPr lang="ja-JP" altLang="en-US" dirty="0" smtClean="0"/>
              <a:t>に</a:t>
            </a:r>
            <a:r>
              <a:rPr lang="en-US" altLang="ja-JP" dirty="0" smtClean="0"/>
              <a:t>Orion2.0</a:t>
            </a:r>
            <a:r>
              <a:rPr lang="ja-JP" altLang="en-US" dirty="0" smtClean="0"/>
              <a:t>をリリース予定</a:t>
            </a:r>
            <a:endParaRPr lang="en-US" altLang="ja-JP" dirty="0" smtClean="0"/>
          </a:p>
          <a:p>
            <a:r>
              <a:rPr lang="ja-JP" altLang="en-US" dirty="0" smtClean="0"/>
              <a:t>ドキュメント見た感じでは</a:t>
            </a:r>
            <a:r>
              <a:rPr lang="en-US" altLang="ja-JP" dirty="0" smtClean="0"/>
              <a:t>HTML</a:t>
            </a:r>
            <a:r>
              <a:rPr lang="ja-JP" altLang="en-US" dirty="0" smtClean="0"/>
              <a:t>、</a:t>
            </a:r>
            <a:r>
              <a:rPr lang="en-US" altLang="ja-JP" dirty="0" smtClean="0"/>
              <a:t>JavaScrip</a:t>
            </a:r>
            <a:r>
              <a:rPr lang="ja-JP" altLang="en-US" dirty="0" smtClean="0"/>
              <a:t>開発用かな？？</a:t>
            </a:r>
            <a:endParaRPr lang="en-US" altLang="ja-JP" dirty="0" smtClean="0"/>
          </a:p>
          <a:p>
            <a:pPr>
              <a:buNone/>
            </a:pPr>
            <a:r>
              <a:rPr kumimoji="1" lang="ja-JP" altLang="en-US" dirty="0" smtClean="0"/>
              <a:t>→誰か使ったことある人、教えてください</a:t>
            </a:r>
            <a:endParaRPr kumimoji="1" lang="en-US" altLang="ja-JP" dirty="0" smtClean="0"/>
          </a:p>
          <a:p>
            <a:r>
              <a:rPr kumimoji="1" lang="ja-JP" altLang="en-US" dirty="0" smtClean="0"/>
              <a:t>開発チームが</a:t>
            </a:r>
            <a:r>
              <a:rPr kumimoji="1" lang="en-US" altLang="ja-JP" dirty="0" smtClean="0"/>
              <a:t>Orion</a:t>
            </a:r>
            <a:r>
              <a:rPr kumimoji="1" lang="ja-JP" altLang="en-US" dirty="0" smtClean="0"/>
              <a:t>画面をブログで公開</a:t>
            </a:r>
            <a:endParaRPr kumimoji="1" lang="en-US" altLang="ja-JP" dirty="0" smtClean="0"/>
          </a:p>
          <a:p>
            <a:pPr>
              <a:buNone/>
            </a:pPr>
            <a:r>
              <a:rPr lang="en-US" altLang="ja-JP" dirty="0" smtClean="0"/>
              <a:t>【</a:t>
            </a:r>
            <a:r>
              <a:rPr lang="ja-JP" altLang="en-US" dirty="0" smtClean="0"/>
              <a:t>参考</a:t>
            </a:r>
            <a:r>
              <a:rPr lang="en-US" altLang="ja-JP" dirty="0" smtClean="0"/>
              <a:t>】 http://borisoneclipse.blogspot.jp/2011/01/orion.html</a:t>
            </a:r>
            <a:endParaRPr kumimoji="1" lang="ja-JP"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1-5-1. Orion</a:t>
            </a:r>
            <a:r>
              <a:rPr kumimoji="1" lang="ja-JP" altLang="en-US" dirty="0" smtClean="0"/>
              <a:t>イメージ（引用）</a:t>
            </a:r>
            <a:endParaRPr kumimoji="1" lang="ja-JP" alt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209178" y="1600200"/>
            <a:ext cx="6725644" cy="4525963"/>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1-5-2. Google Drive</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lang="ja-JP" altLang="en-US" dirty="0" smtClean="0"/>
              <a:t>本○氏が外で書籍読んでいるとまとめることができない（オレ様は忙しいんだよと言われて・・・）</a:t>
            </a:r>
            <a:endParaRPr lang="en-US" altLang="ja-JP" dirty="0" smtClean="0"/>
          </a:p>
          <a:p>
            <a:r>
              <a:rPr lang="ja-JP" altLang="en-US" dirty="0" smtClean="0"/>
              <a:t>そんなときに携帯端末からでも資料作成できるサイトが「</a:t>
            </a:r>
            <a:r>
              <a:rPr lang="en-US" altLang="ja-JP" dirty="0" smtClean="0"/>
              <a:t>Google Drive</a:t>
            </a:r>
            <a:r>
              <a:rPr lang="ja-JP" altLang="en-US" dirty="0" smtClean="0"/>
              <a:t>」</a:t>
            </a:r>
            <a:endParaRPr lang="en-US" altLang="ja-JP" dirty="0" smtClean="0"/>
          </a:p>
          <a:p>
            <a:r>
              <a:rPr lang="ja-JP" altLang="en-US" dirty="0" smtClean="0"/>
              <a:t>ドキュメント管理できる</a:t>
            </a:r>
            <a:r>
              <a:rPr lang="en-US" altLang="ja-JP" dirty="0" smtClean="0"/>
              <a:t>Web</a:t>
            </a:r>
            <a:r>
              <a:rPr lang="ja-JP" altLang="en-US" dirty="0" smtClean="0"/>
              <a:t>サイト</a:t>
            </a:r>
            <a:endParaRPr lang="en-US" altLang="ja-JP" dirty="0" smtClean="0"/>
          </a:p>
          <a:p>
            <a:r>
              <a:rPr kumimoji="1" lang="en-US" altLang="ja-JP" dirty="0" smtClean="0"/>
              <a:t>5GB</a:t>
            </a:r>
            <a:r>
              <a:rPr kumimoji="1" lang="ja-JP" altLang="en-US" dirty="0" smtClean="0"/>
              <a:t>まで無料</a:t>
            </a:r>
            <a:endParaRPr kumimoji="1" lang="en-US" altLang="ja-JP" dirty="0" smtClean="0"/>
          </a:p>
          <a:p>
            <a:r>
              <a:rPr lang="en-US" altLang="ja-JP" dirty="0" smtClean="0"/>
              <a:t>Web</a:t>
            </a:r>
            <a:r>
              <a:rPr lang="ja-JP" altLang="en-US" dirty="0" smtClean="0"/>
              <a:t>サイト上で作成した内容をパワーポイントに変換も可能</a:t>
            </a:r>
            <a:endParaRPr lang="en-US" altLang="ja-JP" dirty="0" smtClean="0"/>
          </a:p>
          <a:p>
            <a:r>
              <a:rPr kumimoji="1" lang="en-US" altLang="ja-JP" dirty="0" smtClean="0"/>
              <a:t>【</a:t>
            </a:r>
            <a:r>
              <a:rPr kumimoji="1" lang="ja-JP" altLang="en-US" dirty="0" smtClean="0"/>
              <a:t>注意</a:t>
            </a:r>
            <a:r>
              <a:rPr kumimoji="1" lang="en-US" altLang="ja-JP" dirty="0" smtClean="0"/>
              <a:t>】</a:t>
            </a:r>
            <a:r>
              <a:rPr kumimoji="1" lang="ja-JP" altLang="en-US" dirty="0" smtClean="0"/>
              <a:t>利用規約に作成したデータは</a:t>
            </a:r>
            <a:r>
              <a:rPr lang="en-US" altLang="ja-JP" dirty="0" smtClean="0"/>
              <a:t>Google</a:t>
            </a:r>
            <a:r>
              <a:rPr lang="ja-JP" altLang="en-US" dirty="0" smtClean="0"/>
              <a:t>のライセンスになるらしい・・・</a:t>
            </a:r>
            <a:endParaRPr lang="en-US" altLang="ja-JP" dirty="0" smtClean="0"/>
          </a:p>
          <a:p>
            <a:r>
              <a:rPr kumimoji="1" lang="ja-JP" altLang="en-US" dirty="0" smtClean="0"/>
              <a:t>なので、技術発表会資料など、ライセンス関係ない</a:t>
            </a:r>
            <a:r>
              <a:rPr kumimoji="1" lang="en-US" altLang="ja-JP" dirty="0" smtClean="0"/>
              <a:t>&amp;</a:t>
            </a:r>
            <a:r>
              <a:rPr kumimoji="1" lang="ja-JP" altLang="en-US" dirty="0" smtClean="0"/>
              <a:t>公開されても問題ない資料のみに利用しましょう！</a:t>
            </a:r>
            <a:endParaRPr kumimoji="1" lang="en-US" altLang="ja-JP" dirty="0" smtClean="0"/>
          </a:p>
          <a:p>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1-5-2. Google Drive</a:t>
            </a:r>
            <a:r>
              <a:rPr lang="ja-JP" altLang="en-US" dirty="0" smtClean="0"/>
              <a:t>（イメージ）</a:t>
            </a:r>
            <a:endParaRPr kumimoji="1" lang="ja-JP" alt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457200" y="2092468"/>
            <a:ext cx="8229600" cy="3541426"/>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2</a:t>
            </a:r>
            <a:r>
              <a:rPr kumimoji="1" lang="en-US" altLang="ja-JP" dirty="0" smtClean="0"/>
              <a:t>. </a:t>
            </a:r>
            <a:r>
              <a:rPr lang="ja-JP" altLang="en-US" dirty="0" smtClean="0"/>
              <a:t>疑問</a:t>
            </a:r>
            <a:r>
              <a:rPr kumimoji="1" lang="ja-JP" altLang="en-US" dirty="0" smtClean="0"/>
              <a:t>脳育成</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smtClean="0"/>
              <a:t>先月、技術者として重要な要素の一つとして疑問を持つことが重要と説明</a:t>
            </a:r>
            <a:endParaRPr kumimoji="1" lang="en-US" altLang="ja-JP" dirty="0" smtClean="0"/>
          </a:p>
          <a:p>
            <a:r>
              <a:rPr lang="ja-JP" altLang="en-US" dirty="0" smtClean="0"/>
              <a:t>疑問を持つということは知らない技術に対して、どれだけ追求しているかが重要</a:t>
            </a:r>
            <a:endParaRPr lang="en-US" altLang="ja-JP" dirty="0" smtClean="0"/>
          </a:p>
          <a:p>
            <a:r>
              <a:rPr kumimoji="1" lang="ja-JP" altLang="en-US" dirty="0" smtClean="0"/>
              <a:t>自分の作成しているソースを</a:t>
            </a:r>
            <a:r>
              <a:rPr kumimoji="1" lang="ja-JP" altLang="en-US" b="1" dirty="0" smtClean="0">
                <a:solidFill>
                  <a:srgbClr val="FF0000"/>
                </a:solidFill>
              </a:rPr>
              <a:t>全て理論的に説明</a:t>
            </a:r>
            <a:r>
              <a:rPr kumimoji="1" lang="ja-JP" altLang="en-US" dirty="0" smtClean="0"/>
              <a:t>できるのが当たり前</a:t>
            </a:r>
            <a:endParaRPr kumimoji="1" lang="en-US" altLang="ja-JP" dirty="0" smtClean="0"/>
          </a:p>
          <a:p>
            <a:r>
              <a:rPr kumimoji="1" lang="ja-JP" altLang="en-US" dirty="0" smtClean="0"/>
              <a:t>疑問に思わないこと＝</a:t>
            </a:r>
            <a:r>
              <a:rPr kumimoji="1" lang="ja-JP" altLang="en-US" b="1" dirty="0" smtClean="0">
                <a:solidFill>
                  <a:srgbClr val="FF0000"/>
                </a:solidFill>
              </a:rPr>
              <a:t>成長することを拒否</a:t>
            </a:r>
            <a:endParaRPr kumimoji="1" lang="en-US" altLang="ja-JP" b="1" dirty="0" smtClean="0">
              <a:solidFill>
                <a:srgbClr val="FF0000"/>
              </a:solidFill>
            </a:endParaRPr>
          </a:p>
          <a:p>
            <a:r>
              <a:rPr lang="ja-JP" altLang="en-US" dirty="0" smtClean="0"/>
              <a:t>若手がいるということで初回は簡単な内容で</a:t>
            </a:r>
            <a:endParaRPr lang="en-US" altLang="ja-JP" dirty="0" smtClean="0"/>
          </a:p>
          <a:p>
            <a:pPr>
              <a:buNone/>
            </a:pPr>
            <a:r>
              <a:rPr kumimoji="1" lang="ja-JP" altLang="en-US" dirty="0" smtClean="0"/>
              <a:t>→毎月はやらないと思いますが・・・</a:t>
            </a:r>
            <a:endParaRPr kumimoji="1" lang="ja-JP"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2-0-1. </a:t>
            </a:r>
            <a:r>
              <a:rPr kumimoji="1" lang="ja-JP" altLang="en-US" dirty="0" smtClean="0"/>
              <a:t>前回の</a:t>
            </a:r>
            <a:r>
              <a:rPr lang="ja-JP" altLang="en-US" dirty="0" smtClean="0"/>
              <a:t>おさらい</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lang="en-US" altLang="ja-JP" dirty="0" smtClean="0"/>
              <a:t>HTTP</a:t>
            </a:r>
            <a:r>
              <a:rPr lang="ja-JP" altLang="en-US" dirty="0" smtClean="0"/>
              <a:t>電文を理解できていない</a:t>
            </a:r>
            <a:endParaRPr kumimoji="1" lang="en-US" altLang="ja-JP" dirty="0" smtClean="0"/>
          </a:p>
          <a:p>
            <a:pPr>
              <a:buNone/>
            </a:pPr>
            <a:r>
              <a:rPr lang="ja-JP" altLang="en-US" dirty="0" smtClean="0"/>
              <a:t>→脳が</a:t>
            </a:r>
            <a:r>
              <a:rPr lang="ja-JP" altLang="en-US" b="1" dirty="0" smtClean="0">
                <a:solidFill>
                  <a:srgbClr val="FF0000"/>
                </a:solidFill>
              </a:rPr>
              <a:t>仕組み（プロトコル）を理解</a:t>
            </a:r>
            <a:r>
              <a:rPr lang="ja-JP" altLang="en-US" dirty="0" smtClean="0"/>
              <a:t>しようとしていない</a:t>
            </a:r>
            <a:endParaRPr kumimoji="1" lang="en-US" altLang="ja-JP" dirty="0" smtClean="0"/>
          </a:p>
          <a:p>
            <a:r>
              <a:rPr lang="en-US" altLang="ja-JP" dirty="0" smtClean="0"/>
              <a:t>Struts</a:t>
            </a:r>
            <a:r>
              <a:rPr lang="ja-JP" altLang="en-US" dirty="0" smtClean="0"/>
              <a:t>のフレームワークの流れ（コントローラ）が</a:t>
            </a:r>
            <a:r>
              <a:rPr lang="en-US" altLang="ja-JP" dirty="0" smtClean="0"/>
              <a:t>JavaEE</a:t>
            </a:r>
            <a:r>
              <a:rPr lang="ja-JP" altLang="en-US" dirty="0" smtClean="0"/>
              <a:t>ベースで理解していない</a:t>
            </a:r>
            <a:endParaRPr lang="en-US" altLang="ja-JP" dirty="0" smtClean="0"/>
          </a:p>
          <a:p>
            <a:pPr>
              <a:buNone/>
            </a:pPr>
            <a:r>
              <a:rPr lang="ja-JP" altLang="en-US" dirty="0" smtClean="0"/>
              <a:t>→フレームワークの</a:t>
            </a:r>
            <a:r>
              <a:rPr lang="ja-JP" altLang="en-US" b="1" dirty="0" smtClean="0">
                <a:solidFill>
                  <a:srgbClr val="FF0000"/>
                </a:solidFill>
              </a:rPr>
              <a:t>メリットを理解する脳</a:t>
            </a:r>
            <a:r>
              <a:rPr lang="ja-JP" altLang="en-US" dirty="0" smtClean="0"/>
              <a:t>ではなく、フレームワークを</a:t>
            </a:r>
            <a:r>
              <a:rPr lang="ja-JP" altLang="en-US" b="1" dirty="0" smtClean="0">
                <a:solidFill>
                  <a:srgbClr val="FF0000"/>
                </a:solidFill>
              </a:rPr>
              <a:t>使う脳</a:t>
            </a:r>
            <a:r>
              <a:rPr lang="ja-JP" altLang="en-US" dirty="0" smtClean="0"/>
              <a:t>になっている</a:t>
            </a:r>
            <a:endParaRPr lang="en-US" altLang="ja-JP" dirty="0" smtClean="0"/>
          </a:p>
          <a:p>
            <a:r>
              <a:rPr kumimoji="1" lang="en-US" altLang="ja-JP" dirty="0" smtClean="0"/>
              <a:t>DELETE</a:t>
            </a:r>
            <a:r>
              <a:rPr kumimoji="1" lang="ja-JP" altLang="en-US" dirty="0" smtClean="0"/>
              <a:t>と</a:t>
            </a:r>
            <a:r>
              <a:rPr kumimoji="1" lang="en-US" altLang="ja-JP" dirty="0" smtClean="0"/>
              <a:t>TRUNCATE</a:t>
            </a:r>
            <a:r>
              <a:rPr kumimoji="1" lang="ja-JP" altLang="en-US" dirty="0" smtClean="0"/>
              <a:t>の違いが理解できていない</a:t>
            </a:r>
            <a:endParaRPr kumimoji="1" lang="en-US" altLang="ja-JP" dirty="0" smtClean="0"/>
          </a:p>
          <a:p>
            <a:pPr>
              <a:buNone/>
            </a:pPr>
            <a:r>
              <a:rPr lang="ja-JP" altLang="en-US" dirty="0" smtClean="0"/>
              <a:t>→同じような処理でどこが違うのか</a:t>
            </a:r>
            <a:r>
              <a:rPr lang="ja-JP" altLang="en-US" b="1" dirty="0" smtClean="0">
                <a:solidFill>
                  <a:srgbClr val="FF0000"/>
                </a:solidFill>
              </a:rPr>
              <a:t>疑問に思う脳が足りない</a:t>
            </a:r>
            <a:endParaRPr kumimoji="1" lang="en-US" altLang="ja-JP" dirty="0" smtClean="0"/>
          </a:p>
          <a:p>
            <a:r>
              <a:rPr kumimoji="1" lang="ja-JP" altLang="en-US" b="1" dirty="0" smtClean="0">
                <a:solidFill>
                  <a:srgbClr val="FF0000"/>
                </a:solidFill>
              </a:rPr>
              <a:t>今までできていないのは問題では無い</a:t>
            </a:r>
            <a:r>
              <a:rPr kumimoji="1" lang="ja-JP" altLang="en-US" dirty="0" smtClean="0"/>
              <a:t>。できていないことを</a:t>
            </a:r>
            <a:r>
              <a:rPr lang="ja-JP" altLang="en-US" dirty="0" smtClean="0"/>
              <a:t>改善</a:t>
            </a:r>
            <a:r>
              <a:rPr kumimoji="1" lang="ja-JP" altLang="en-US" dirty="0" smtClean="0"/>
              <a:t>（考える脳へ）しようとしないのは問題</a:t>
            </a:r>
            <a:endParaRPr kumimoji="1" lang="en-US" altLang="ja-JP"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1-1-1. Server-Sent Events</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en-US" altLang="ja-JP" dirty="0" smtClean="0"/>
              <a:t>2012</a:t>
            </a:r>
            <a:r>
              <a:rPr lang="en-US" altLang="ja-JP" dirty="0" smtClean="0"/>
              <a:t>/10/23</a:t>
            </a:r>
            <a:r>
              <a:rPr lang="ja-JP" altLang="en-US" dirty="0" smtClean="0"/>
              <a:t>に</a:t>
            </a:r>
            <a:r>
              <a:rPr lang="en-US" altLang="ja-JP" dirty="0" smtClean="0"/>
              <a:t>Lastest Published Version</a:t>
            </a:r>
            <a:endParaRPr kumimoji="1" lang="en-US" altLang="ja-JP" dirty="0" smtClean="0"/>
          </a:p>
          <a:p>
            <a:r>
              <a:rPr lang="en-US" altLang="ja-JP" dirty="0" smtClean="0"/>
              <a:t>Server-Sent Events</a:t>
            </a:r>
            <a:r>
              <a:rPr lang="ja-JP" altLang="en-US" dirty="0" smtClean="0"/>
              <a:t>とは</a:t>
            </a:r>
            <a:r>
              <a:rPr lang="en-US" altLang="ja-JP" dirty="0" smtClean="0"/>
              <a:t>WebSocket</a:t>
            </a:r>
            <a:r>
              <a:rPr lang="ja-JP" altLang="en-US" dirty="0" smtClean="0"/>
              <a:t>を使用しなくても</a:t>
            </a:r>
            <a:r>
              <a:rPr lang="en-US" altLang="ja-JP" dirty="0" smtClean="0"/>
              <a:t>Push</a:t>
            </a:r>
            <a:r>
              <a:rPr lang="ja-JP" altLang="en-US" dirty="0" smtClean="0"/>
              <a:t>通信が実現可能</a:t>
            </a:r>
            <a:endParaRPr lang="en-US" altLang="ja-JP" dirty="0" smtClean="0"/>
          </a:p>
          <a:p>
            <a:r>
              <a:rPr kumimoji="1" lang="en-US" altLang="ja-JP" dirty="0" smtClean="0"/>
              <a:t>WebSocket</a:t>
            </a:r>
            <a:r>
              <a:rPr kumimoji="1" lang="ja-JP" altLang="en-US" dirty="0" smtClean="0"/>
              <a:t>は独自プロトコルのため、</a:t>
            </a:r>
            <a:r>
              <a:rPr kumimoji="1" lang="en-US" altLang="ja-JP" dirty="0" smtClean="0"/>
              <a:t>AP</a:t>
            </a:r>
            <a:r>
              <a:rPr kumimoji="1" lang="ja-JP" altLang="en-US" dirty="0" smtClean="0"/>
              <a:t>サーバが非対応、</a:t>
            </a:r>
            <a:r>
              <a:rPr lang="en-US" altLang="ja-JP" dirty="0" smtClean="0"/>
              <a:t>Firewall</a:t>
            </a:r>
            <a:r>
              <a:rPr lang="ja-JP" altLang="en-US" dirty="0" smtClean="0"/>
              <a:t>などの設定が必要など問題</a:t>
            </a:r>
            <a:endParaRPr lang="en-US" altLang="ja-JP" dirty="0" smtClean="0"/>
          </a:p>
          <a:p>
            <a:r>
              <a:rPr kumimoji="1" lang="en-US" altLang="ja-JP" dirty="0" smtClean="0"/>
              <a:t>HTTP</a:t>
            </a:r>
            <a:r>
              <a:rPr kumimoji="1" lang="ja-JP" altLang="en-US" dirty="0" smtClean="0"/>
              <a:t>ベースで</a:t>
            </a:r>
            <a:r>
              <a:rPr kumimoji="1" lang="en-US" altLang="ja-JP" dirty="0" smtClean="0"/>
              <a:t>Push</a:t>
            </a:r>
            <a:r>
              <a:rPr kumimoji="1" lang="ja-JP" altLang="en-US" dirty="0" smtClean="0"/>
              <a:t>通信を実現できるのが「</a:t>
            </a:r>
            <a:r>
              <a:rPr lang="en-US" altLang="ja-JP" dirty="0" smtClean="0"/>
              <a:t>Server-Sent Events</a:t>
            </a:r>
            <a:r>
              <a:rPr kumimoji="1" lang="ja-JP" altLang="en-US" dirty="0" smtClean="0"/>
              <a:t>」</a:t>
            </a:r>
            <a:endParaRPr kumimoji="1" lang="en-US" altLang="ja-JP" dirty="0" smtClean="0"/>
          </a:p>
          <a:p>
            <a:pPr>
              <a:buNone/>
            </a:pPr>
            <a:r>
              <a:rPr lang="ja-JP" altLang="en-US" dirty="0" smtClean="0"/>
              <a:t>→読んだ通り、サーバ側から</a:t>
            </a:r>
            <a:r>
              <a:rPr lang="en-US" altLang="ja-JP" dirty="0" smtClean="0"/>
              <a:t>Push</a:t>
            </a:r>
            <a:r>
              <a:rPr lang="ja-JP" altLang="en-US" dirty="0" smtClean="0"/>
              <a:t>通信可能</a:t>
            </a:r>
            <a:endParaRPr kumimoji="1" lang="ja-JP"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2-1-1. </a:t>
            </a:r>
            <a:r>
              <a:rPr kumimoji="1" lang="ja-JP" altLang="en-US" dirty="0" smtClean="0"/>
              <a:t>インターフェース</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ja-JP" altLang="en-US" dirty="0" smtClean="0"/>
              <a:t>オブジェクト指向をコーディングするときに「インターフェース」を使用しますよね。</a:t>
            </a:r>
            <a:endParaRPr kumimoji="1" lang="en-US" altLang="ja-JP" dirty="0" smtClean="0"/>
          </a:p>
          <a:p>
            <a:r>
              <a:rPr lang="ja-JP" altLang="en-US" dirty="0" smtClean="0"/>
              <a:t>では、</a:t>
            </a:r>
            <a:r>
              <a:rPr lang="ja-JP" altLang="en-US" b="1" dirty="0" smtClean="0">
                <a:solidFill>
                  <a:srgbClr val="FF0000"/>
                </a:solidFill>
              </a:rPr>
              <a:t>理論的にどういったメリット</a:t>
            </a:r>
            <a:r>
              <a:rPr lang="ja-JP" altLang="en-US" dirty="0" smtClean="0"/>
              <a:t>があるかを説明できますか？</a:t>
            </a:r>
            <a:endParaRPr lang="en-US" altLang="ja-JP" dirty="0" smtClean="0"/>
          </a:p>
          <a:p>
            <a:r>
              <a:rPr kumimoji="1" lang="ja-JP" altLang="en-US" dirty="0" smtClean="0"/>
              <a:t>「カプセル化</a:t>
            </a:r>
            <a:r>
              <a:rPr kumimoji="1" lang="en-US" altLang="ja-JP" dirty="0" smtClean="0"/>
              <a:t>(</a:t>
            </a:r>
            <a:r>
              <a:rPr kumimoji="1" lang="ja-JP" altLang="en-US" dirty="0" smtClean="0"/>
              <a:t>隠蔽</a:t>
            </a:r>
            <a:r>
              <a:rPr kumimoji="1" lang="en-US" altLang="ja-JP" dirty="0" smtClean="0"/>
              <a:t>)</a:t>
            </a:r>
            <a:r>
              <a:rPr kumimoji="1" lang="ja-JP" altLang="en-US" dirty="0" smtClean="0"/>
              <a:t>のメリットがある」と回答する人にカプセル化した場合のメリットは？</a:t>
            </a:r>
            <a:endParaRPr kumimoji="1" lang="en-US" altLang="ja-JP" dirty="0" smtClean="0"/>
          </a:p>
          <a:p>
            <a:pPr>
              <a:buNone/>
            </a:pPr>
            <a:r>
              <a:rPr lang="ja-JP" altLang="en-US" dirty="0" smtClean="0"/>
              <a:t>→</a:t>
            </a:r>
            <a:r>
              <a:rPr lang="ja-JP" altLang="en-US" b="1" dirty="0" smtClean="0">
                <a:solidFill>
                  <a:srgbClr val="FF0000"/>
                </a:solidFill>
              </a:rPr>
              <a:t>メリットを説明できない人</a:t>
            </a:r>
            <a:r>
              <a:rPr lang="ja-JP" altLang="en-US" dirty="0" smtClean="0"/>
              <a:t>は意味を理解しないで本 </a:t>
            </a:r>
            <a:r>
              <a:rPr lang="en-US" altLang="ja-JP" dirty="0" smtClean="0"/>
              <a:t>or Web</a:t>
            </a:r>
            <a:r>
              <a:rPr lang="ja-JP" altLang="en-US" dirty="0" smtClean="0"/>
              <a:t>を</a:t>
            </a:r>
            <a:r>
              <a:rPr lang="ja-JP" altLang="en-US" b="1" dirty="0" smtClean="0">
                <a:solidFill>
                  <a:srgbClr val="FF0000"/>
                </a:solidFill>
              </a:rPr>
              <a:t>暗記しただけの非疑問脳</a:t>
            </a:r>
            <a:endParaRPr kumimoji="1" lang="en-US" altLang="ja-JP" b="1" dirty="0" smtClean="0">
              <a:solidFill>
                <a:srgbClr val="FF0000"/>
              </a:solidFill>
            </a:endParaRPr>
          </a:p>
          <a:p>
            <a:r>
              <a:rPr lang="ja-JP" altLang="en-US" dirty="0" smtClean="0"/>
              <a:t>例えば以下のソースはよく見ると思いますがインターフェースのメリットありますか？</a:t>
            </a:r>
            <a:endParaRPr lang="en-US" altLang="ja-JP" dirty="0" smtClean="0"/>
          </a:p>
          <a:p>
            <a:pPr>
              <a:buNone/>
            </a:pPr>
            <a:r>
              <a:rPr kumimoji="1" lang="en-US" altLang="ja-JP" dirty="0" smtClean="0"/>
              <a:t>List&lt;String&gt; list = new ArrayList&lt;String&gt;();</a:t>
            </a:r>
            <a:endParaRPr kumimoji="1" lang="ja-JP"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2-1-2. </a:t>
            </a:r>
            <a:r>
              <a:rPr kumimoji="1" lang="ja-JP" altLang="en-US" dirty="0" smtClean="0"/>
              <a:t>ソースで検証</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lang="ja-JP" altLang="en-US" dirty="0" smtClean="0"/>
              <a:t>先ほどのソースだけの場合だどインターフェースメリットがありません</a:t>
            </a:r>
            <a:endParaRPr lang="en-US" altLang="ja-JP" dirty="0" smtClean="0"/>
          </a:p>
          <a:p>
            <a:r>
              <a:rPr lang="ja-JP" altLang="en-US" dirty="0" smtClean="0"/>
              <a:t>しかし、以下のソースはメリットがあります</a:t>
            </a:r>
            <a:endParaRPr lang="en-US" altLang="ja-JP" dirty="0" smtClean="0"/>
          </a:p>
          <a:p>
            <a:r>
              <a:rPr lang="ja-JP" altLang="en-US" dirty="0" smtClean="0"/>
              <a:t>メリットがわかりますか？</a:t>
            </a:r>
            <a:endParaRPr lang="en-US" altLang="ja-JP" dirty="0" smtClean="0"/>
          </a:p>
          <a:p>
            <a:pPr>
              <a:buNone/>
            </a:pPr>
            <a:r>
              <a:rPr lang="en-US" altLang="ja-JP" dirty="0" smtClean="0"/>
              <a:t>public class Book</a:t>
            </a:r>
          </a:p>
          <a:p>
            <a:pPr>
              <a:buNone/>
            </a:pPr>
            <a:r>
              <a:rPr lang="en-US" altLang="ja-JP" dirty="0" smtClean="0"/>
              <a:t>    public </a:t>
            </a:r>
            <a:r>
              <a:rPr lang="en-US" altLang="ja-JP" dirty="0" smtClean="0">
                <a:solidFill>
                  <a:srgbClr val="00B050"/>
                </a:solidFill>
              </a:rPr>
              <a:t>List&lt;String&gt;</a:t>
            </a:r>
            <a:r>
              <a:rPr lang="en-US" altLang="ja-JP" dirty="0" smtClean="0"/>
              <a:t> createList() {</a:t>
            </a:r>
          </a:p>
          <a:p>
            <a:pPr>
              <a:buNone/>
            </a:pPr>
            <a:r>
              <a:rPr lang="en-US" altLang="ja-JP" dirty="0" smtClean="0"/>
              <a:t>        List&lt;String&gt; list = new </a:t>
            </a:r>
            <a:r>
              <a:rPr lang="en-US" altLang="ja-JP" dirty="0" smtClean="0">
                <a:solidFill>
                  <a:srgbClr val="00B0F0"/>
                </a:solidFill>
              </a:rPr>
              <a:t>ArrayList&lt;String&gt;</a:t>
            </a:r>
            <a:r>
              <a:rPr lang="en-US" altLang="ja-JP" dirty="0" smtClean="0"/>
              <a:t>();</a:t>
            </a:r>
          </a:p>
          <a:p>
            <a:pPr>
              <a:buNone/>
            </a:pPr>
            <a:r>
              <a:rPr lang="en-US" altLang="ja-JP" dirty="0" smtClean="0"/>
              <a:t>        // </a:t>
            </a:r>
            <a:r>
              <a:rPr lang="ja-JP" altLang="en-US" dirty="0" smtClean="0"/>
              <a:t>処理</a:t>
            </a:r>
            <a:endParaRPr lang="en-US" altLang="ja-JP" dirty="0" smtClean="0"/>
          </a:p>
          <a:p>
            <a:pPr>
              <a:buNone/>
            </a:pPr>
            <a:r>
              <a:rPr lang="en-US" altLang="ja-JP" dirty="0" smtClean="0"/>
              <a:t>        return list;</a:t>
            </a:r>
          </a:p>
          <a:p>
            <a:pPr>
              <a:buNone/>
            </a:pPr>
            <a:r>
              <a:rPr lang="en-US" altLang="ja-JP" dirty="0" smtClean="0"/>
              <a:t>    }</a:t>
            </a:r>
          </a:p>
          <a:p>
            <a:pPr>
              <a:buNone/>
            </a:pPr>
            <a:r>
              <a:rPr lang="en-US" altLang="ja-JP" dirty="0" smtClean="0"/>
              <a:t>}</a:t>
            </a:r>
          </a:p>
          <a:p>
            <a:endParaRPr kumimoji="1" lang="en-US" altLang="ja-JP"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2-1-3. </a:t>
            </a:r>
            <a:r>
              <a:rPr lang="ja-JP" altLang="en-US" dirty="0" smtClean="0"/>
              <a:t>カプセル化</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en-US" altLang="ja-JP" dirty="0" smtClean="0"/>
              <a:t>Book</a:t>
            </a:r>
            <a:r>
              <a:rPr kumimoji="1" lang="ja-JP" altLang="en-US" dirty="0" smtClean="0"/>
              <a:t>オブジェクトの呼出側から</a:t>
            </a:r>
            <a:r>
              <a:rPr kumimoji="1" lang="en-US" altLang="ja-JP" dirty="0" smtClean="0"/>
              <a:t>List</a:t>
            </a:r>
            <a:r>
              <a:rPr kumimoji="1" lang="ja-JP" altLang="en-US" dirty="0" smtClean="0"/>
              <a:t>の実装が隠蔽（カプセル化）できています</a:t>
            </a:r>
            <a:endParaRPr kumimoji="1" lang="en-US" altLang="ja-JP" dirty="0" smtClean="0"/>
          </a:p>
          <a:p>
            <a:r>
              <a:rPr lang="ja-JP" altLang="en-US" dirty="0" smtClean="0"/>
              <a:t>つまり、以下のソースでは</a:t>
            </a:r>
            <a:r>
              <a:rPr lang="en-US" altLang="ja-JP" dirty="0" smtClean="0"/>
              <a:t>List</a:t>
            </a:r>
            <a:r>
              <a:rPr lang="ja-JP" altLang="en-US" dirty="0" smtClean="0"/>
              <a:t>の実装が変更された場合でも呼出側は影響を受けない</a:t>
            </a:r>
            <a:endParaRPr lang="en-US" altLang="ja-JP" dirty="0" smtClean="0"/>
          </a:p>
          <a:p>
            <a:pPr>
              <a:buNone/>
            </a:pPr>
            <a:r>
              <a:rPr kumimoji="1" lang="en-US" altLang="ja-JP" dirty="0" smtClean="0"/>
              <a:t>Book book = new Book();</a:t>
            </a:r>
          </a:p>
          <a:p>
            <a:pPr>
              <a:buNone/>
            </a:pPr>
            <a:r>
              <a:rPr lang="en-US" altLang="ja-JP" dirty="0" smtClean="0"/>
              <a:t>// </a:t>
            </a:r>
            <a:r>
              <a:rPr lang="ja-JP" altLang="en-US" dirty="0" smtClean="0"/>
              <a:t>呼出側は</a:t>
            </a:r>
            <a:r>
              <a:rPr lang="en-US" altLang="ja-JP" dirty="0" smtClean="0">
                <a:solidFill>
                  <a:srgbClr val="00B0F0"/>
                </a:solidFill>
              </a:rPr>
              <a:t>ArrayList&lt;String&gt;</a:t>
            </a:r>
            <a:r>
              <a:rPr lang="ja-JP" altLang="en-US" dirty="0" smtClean="0"/>
              <a:t>で実装されていることを知らない</a:t>
            </a:r>
            <a:endParaRPr lang="en-US" altLang="ja-JP" dirty="0" smtClean="0"/>
          </a:p>
          <a:p>
            <a:pPr>
              <a:buNone/>
            </a:pPr>
            <a:r>
              <a:rPr kumimoji="1" lang="en-US" altLang="ja-JP" dirty="0" smtClean="0"/>
              <a:t>// </a:t>
            </a:r>
            <a:r>
              <a:rPr kumimoji="1" lang="ja-JP" altLang="en-US" dirty="0" smtClean="0"/>
              <a:t>つまり、</a:t>
            </a:r>
            <a:r>
              <a:rPr lang="en-US" altLang="ja-JP" dirty="0" smtClean="0"/>
              <a:t>createList</a:t>
            </a:r>
            <a:r>
              <a:rPr lang="ja-JP" altLang="en-US" dirty="0" smtClean="0"/>
              <a:t>の戻り値の実装を変更可能！</a:t>
            </a:r>
            <a:endParaRPr kumimoji="1" lang="en-US" altLang="ja-JP" dirty="0" smtClean="0"/>
          </a:p>
          <a:p>
            <a:pPr>
              <a:buNone/>
            </a:pPr>
            <a:r>
              <a:rPr lang="en-US" altLang="ja-JP" dirty="0" smtClean="0">
                <a:solidFill>
                  <a:srgbClr val="00B050"/>
                </a:solidFill>
              </a:rPr>
              <a:t>List&lt;String&gt;</a:t>
            </a:r>
            <a:r>
              <a:rPr lang="en-US" altLang="ja-JP" dirty="0" smtClean="0"/>
              <a:t> list = book.createList();</a:t>
            </a:r>
            <a:endParaRPr kumimoji="1" lang="ja-JP"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2-1-4. </a:t>
            </a:r>
            <a:r>
              <a:rPr kumimoji="1" lang="ja-JP" altLang="en-US" dirty="0" smtClean="0"/>
              <a:t>カプセル化のメリット</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実際はどのように使用するのが有効？</a:t>
            </a:r>
            <a:endParaRPr lang="en-US" altLang="ja-JP" dirty="0" smtClean="0"/>
          </a:p>
          <a:p>
            <a:r>
              <a:rPr kumimoji="1" lang="ja-JP" altLang="en-US" dirty="0" smtClean="0"/>
              <a:t>例えば、</a:t>
            </a:r>
            <a:r>
              <a:rPr kumimoji="1" lang="en-US" altLang="ja-JP" dirty="0" smtClean="0"/>
              <a:t>DI</a:t>
            </a:r>
            <a:r>
              <a:rPr kumimoji="1" lang="ja-JP" altLang="en-US" dirty="0" smtClean="0"/>
              <a:t>時</a:t>
            </a:r>
            <a:r>
              <a:rPr kumimoji="1" lang="en-US" altLang="ja-JP" dirty="0" smtClean="0"/>
              <a:t>(Spring</a:t>
            </a:r>
            <a:r>
              <a:rPr kumimoji="1" lang="ja-JP" altLang="en-US" dirty="0" smtClean="0"/>
              <a:t>等</a:t>
            </a:r>
            <a:r>
              <a:rPr kumimoji="1" lang="en-US" altLang="ja-JP" dirty="0" smtClean="0"/>
              <a:t>)</a:t>
            </a:r>
            <a:r>
              <a:rPr kumimoji="1" lang="ja-JP" altLang="en-US" dirty="0" smtClean="0"/>
              <a:t>に威力を発揮</a:t>
            </a:r>
            <a:endParaRPr kumimoji="1" lang="en-US" altLang="ja-JP" dirty="0" smtClean="0"/>
          </a:p>
          <a:p>
            <a:r>
              <a:rPr lang="en-US" altLang="ja-JP" dirty="0" smtClean="0"/>
              <a:t>DI</a:t>
            </a:r>
            <a:r>
              <a:rPr lang="ja-JP" altLang="en-US" dirty="0" smtClean="0"/>
              <a:t>は通常、インターフェースを定義して実装は設定ファイル </a:t>
            </a:r>
            <a:r>
              <a:rPr lang="en-US" altLang="ja-JP" dirty="0" smtClean="0"/>
              <a:t>or </a:t>
            </a:r>
            <a:r>
              <a:rPr lang="ja-JP" altLang="en-US" dirty="0" smtClean="0"/>
              <a:t>アノテーション設定</a:t>
            </a:r>
            <a:endParaRPr lang="en-US" altLang="ja-JP" dirty="0" smtClean="0"/>
          </a:p>
          <a:p>
            <a:r>
              <a:rPr kumimoji="1" lang="ja-JP" altLang="en-US" dirty="0" smtClean="0"/>
              <a:t>つまり、設定ファイルの内容を変更することで実装を切り替えられる</a:t>
            </a:r>
            <a:endParaRPr kumimoji="1" lang="en-US" altLang="ja-JP" dirty="0" smtClean="0"/>
          </a:p>
          <a:p>
            <a:pPr>
              <a:buNone/>
            </a:pPr>
            <a:r>
              <a:rPr lang="ja-JP" altLang="en-US" dirty="0" smtClean="0"/>
              <a:t>→単体テスト時のモックへ切替</a:t>
            </a:r>
            <a:endParaRPr lang="en-US" altLang="ja-JP" dirty="0" smtClean="0"/>
          </a:p>
          <a:p>
            <a:pPr>
              <a:buNone/>
            </a:pPr>
            <a:r>
              <a:rPr kumimoji="1" lang="ja-JP" altLang="en-US" dirty="0" smtClean="0"/>
              <a:t>→</a:t>
            </a:r>
            <a:r>
              <a:rPr kumimoji="1" lang="en-US" altLang="ja-JP" dirty="0" smtClean="0"/>
              <a:t>DB</a:t>
            </a:r>
            <a:r>
              <a:rPr kumimoji="1" lang="ja-JP" altLang="en-US" dirty="0" smtClean="0"/>
              <a:t>トランザクション管理クラスの切替</a:t>
            </a:r>
            <a:endParaRPr kumimoji="1" lang="ja-JP"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2-2-1. </a:t>
            </a:r>
            <a:r>
              <a:rPr kumimoji="1" lang="ja-JP" altLang="en-US" dirty="0" smtClean="0"/>
              <a:t>デザインパターン</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kumimoji="1" lang="en-US" altLang="ja-JP" dirty="0" smtClean="0"/>
              <a:t>GoF</a:t>
            </a:r>
            <a:r>
              <a:rPr kumimoji="1" lang="ja-JP" altLang="en-US" dirty="0" smtClean="0"/>
              <a:t>のデザインパタンでもインターフェースは有効に使われている</a:t>
            </a:r>
            <a:endParaRPr kumimoji="1" lang="en-US" altLang="ja-JP" dirty="0" smtClean="0"/>
          </a:p>
          <a:p>
            <a:pPr>
              <a:buNone/>
            </a:pPr>
            <a:r>
              <a:rPr lang="ja-JP" altLang="en-US" dirty="0" smtClean="0"/>
              <a:t>→主要なデザインパターンを知らない人は</a:t>
            </a:r>
            <a:r>
              <a:rPr lang="ja-JP" altLang="en-US" b="1" dirty="0" smtClean="0">
                <a:solidFill>
                  <a:srgbClr val="FF0000"/>
                </a:solidFill>
              </a:rPr>
              <a:t>非疑問脳</a:t>
            </a:r>
            <a:endParaRPr lang="en-US" altLang="ja-JP" b="1" dirty="0" smtClean="0">
              <a:solidFill>
                <a:srgbClr val="FF0000"/>
              </a:solidFill>
            </a:endParaRPr>
          </a:p>
          <a:p>
            <a:pPr>
              <a:buNone/>
            </a:pPr>
            <a:r>
              <a:rPr lang="ja-JP" altLang="en-US" dirty="0" smtClean="0"/>
              <a:t>→「シングルトン」位しか知らない人は問題！</a:t>
            </a:r>
            <a:endParaRPr lang="en-US" altLang="ja-JP" dirty="0" smtClean="0"/>
          </a:p>
          <a:p>
            <a:r>
              <a:rPr lang="ja-JP" altLang="en-US" dirty="0" smtClean="0"/>
              <a:t>何故なら、</a:t>
            </a:r>
            <a:r>
              <a:rPr lang="en-US" altLang="ja-JP" dirty="0" smtClean="0"/>
              <a:t>Java</a:t>
            </a:r>
            <a:r>
              <a:rPr lang="ja-JP" altLang="en-US" dirty="0" smtClean="0"/>
              <a:t>等のオブジェクト指向を調べていればたくさん出てくる用語</a:t>
            </a:r>
            <a:endParaRPr lang="en-US" altLang="ja-JP" dirty="0" smtClean="0"/>
          </a:p>
          <a:p>
            <a:pPr>
              <a:buNone/>
            </a:pPr>
            <a:r>
              <a:rPr lang="ja-JP" altLang="en-US" dirty="0" smtClean="0"/>
              <a:t>→つまり、調べていない </a:t>
            </a:r>
            <a:r>
              <a:rPr lang="en-US" altLang="ja-JP" dirty="0" smtClean="0"/>
              <a:t>or </a:t>
            </a:r>
            <a:r>
              <a:rPr lang="ja-JP" altLang="en-US" dirty="0" smtClean="0"/>
              <a:t>気にならない人</a:t>
            </a:r>
            <a:endParaRPr lang="en-US" altLang="ja-JP" dirty="0" smtClean="0"/>
          </a:p>
          <a:p>
            <a:r>
              <a:rPr lang="ja-JP" altLang="en-US" dirty="0" smtClean="0"/>
              <a:t>オブジェクト指向を深く追求していない証拠（疑問に思っていない・・・）</a:t>
            </a:r>
            <a:endParaRPr lang="en-US" altLang="ja-JP" dirty="0" smtClean="0"/>
          </a:p>
          <a:p>
            <a:pPr>
              <a:buNone/>
            </a:pPr>
            <a:r>
              <a:rPr kumimoji="1" lang="ja-JP" altLang="en-US" dirty="0" smtClean="0"/>
              <a:t>→オブジェクト指向を有効に使用できていない可能性大</a:t>
            </a:r>
            <a:endParaRPr kumimoji="1" lang="ja-JP"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2-2-2. </a:t>
            </a:r>
            <a:r>
              <a:rPr kumimoji="1" lang="ja-JP" altLang="en-US" dirty="0" smtClean="0"/>
              <a:t>デザインパターンとは</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lang="ja-JP" altLang="en-US" dirty="0" smtClean="0"/>
              <a:t>簡単に説明するとオブジェクト指向を有効に活用できる「パターン」</a:t>
            </a:r>
            <a:endParaRPr lang="en-US" altLang="ja-JP" dirty="0" smtClean="0"/>
          </a:p>
          <a:p>
            <a:r>
              <a:rPr lang="ja-JP" altLang="en-US" dirty="0" smtClean="0"/>
              <a:t>このパターンを知らないとオブジェクト指向が説明された資料を読めない</a:t>
            </a:r>
            <a:endParaRPr lang="en-US" altLang="ja-JP" dirty="0" smtClean="0"/>
          </a:p>
          <a:p>
            <a:pPr>
              <a:buNone/>
            </a:pPr>
            <a:r>
              <a:rPr lang="ja-JP" altLang="en-US" dirty="0" smtClean="0"/>
              <a:t>→オブジェクト指向を理解していない可能性が高い</a:t>
            </a:r>
            <a:endParaRPr lang="en-US" altLang="ja-JP" dirty="0" smtClean="0"/>
          </a:p>
          <a:p>
            <a:r>
              <a:rPr lang="ja-JP" altLang="en-US" dirty="0" smtClean="0"/>
              <a:t>「</a:t>
            </a:r>
            <a:r>
              <a:rPr lang="en-US" altLang="ja-JP" dirty="0" smtClean="0"/>
              <a:t>GoF</a:t>
            </a:r>
            <a:r>
              <a:rPr lang="ja-JP" altLang="en-US" dirty="0" smtClean="0"/>
              <a:t>」、「</a:t>
            </a:r>
            <a:r>
              <a:rPr lang="en-US" altLang="ja-JP" dirty="0" smtClean="0"/>
              <a:t>J2EE</a:t>
            </a:r>
            <a:r>
              <a:rPr lang="ja-JP" altLang="en-US" dirty="0" smtClean="0"/>
              <a:t>」、「アーキテクチャー」パターンなどがある</a:t>
            </a:r>
            <a:endParaRPr lang="en-US" altLang="ja-JP" dirty="0" smtClean="0"/>
          </a:p>
          <a:p>
            <a:r>
              <a:rPr lang="ja-JP" altLang="en-US" dirty="0" smtClean="0"/>
              <a:t>デザインパターンに固執する必要は無いがアーキテクチャー設計などでイメージ共有などに有効</a:t>
            </a:r>
            <a:endParaRPr lang="en-US" altLang="ja-JP" dirty="0" smtClean="0"/>
          </a:p>
          <a:p>
            <a:r>
              <a:rPr lang="ja-JP" altLang="en-US" dirty="0" smtClean="0"/>
              <a:t>インターフェースを有効に使っている「ストラテジ」パターンを見てみましょう！</a:t>
            </a:r>
            <a:endParaRPr lang="en-US" altLang="ja-JP" dirty="0" smtClean="0"/>
          </a:p>
          <a:p>
            <a:endParaRPr kumimoji="1" lang="ja-JP"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2-2-3. </a:t>
            </a:r>
            <a:r>
              <a:rPr kumimoji="1" lang="ja-JP" altLang="en-US" dirty="0" smtClean="0"/>
              <a:t>「</a:t>
            </a:r>
            <a:r>
              <a:rPr lang="ja-JP" altLang="en-US" dirty="0" smtClean="0"/>
              <a:t>ストラテジ」パターン</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ja-JP" altLang="en-US" dirty="0" smtClean="0"/>
              <a:t>簡単に説明すると「アルゴリズムの切替」</a:t>
            </a:r>
            <a:endParaRPr kumimoji="1" lang="en-US" altLang="ja-JP" dirty="0" smtClean="0"/>
          </a:p>
          <a:p>
            <a:pPr>
              <a:buNone/>
            </a:pPr>
            <a:r>
              <a:rPr lang="ja-JP" altLang="en-US" dirty="0" smtClean="0"/>
              <a:t>→</a:t>
            </a:r>
            <a:r>
              <a:rPr lang="en-US" altLang="ja-JP" dirty="0" smtClean="0"/>
              <a:t>VB</a:t>
            </a:r>
            <a:r>
              <a:rPr lang="ja-JP" altLang="en-US" dirty="0" smtClean="0"/>
              <a:t>などでは制御文で切替える</a:t>
            </a:r>
            <a:endParaRPr kumimoji="1" lang="en-US" altLang="ja-JP" dirty="0" smtClean="0"/>
          </a:p>
          <a:p>
            <a:r>
              <a:rPr kumimoji="1" lang="ja-JP" altLang="en-US" dirty="0" smtClean="0"/>
              <a:t>サンプルソースを見ながら説明しましょう</a:t>
            </a:r>
            <a:endParaRPr kumimoji="1" lang="en-US" altLang="ja-JP" dirty="0" smtClean="0"/>
          </a:p>
          <a:p>
            <a:r>
              <a:rPr lang="ja-JP" altLang="en-US" dirty="0" smtClean="0"/>
              <a:t>各種動物の「食べる」、「鳴く」を実装します</a:t>
            </a:r>
            <a:endParaRPr lang="en-US" altLang="ja-JP" dirty="0" smtClean="0"/>
          </a:p>
          <a:p>
            <a:r>
              <a:rPr kumimoji="1" lang="ja-JP" altLang="en-US" dirty="0" smtClean="0"/>
              <a:t>まずはインターフェースを作成</a:t>
            </a:r>
            <a:endParaRPr kumimoji="1" lang="en-US" altLang="ja-JP" dirty="0" smtClean="0"/>
          </a:p>
          <a:p>
            <a:pPr>
              <a:buNone/>
            </a:pPr>
            <a:r>
              <a:rPr lang="en-US" altLang="ja-JP" dirty="0" smtClean="0"/>
              <a:t>public interface </a:t>
            </a:r>
            <a:r>
              <a:rPr lang="en-US" altLang="ja-JP" dirty="0" smtClean="0">
                <a:solidFill>
                  <a:schemeClr val="accent4">
                    <a:lumMod val="75000"/>
                  </a:schemeClr>
                </a:solidFill>
              </a:rPr>
              <a:t>Animal</a:t>
            </a:r>
            <a:r>
              <a:rPr lang="en-US" altLang="ja-JP" dirty="0" smtClean="0"/>
              <a:t> {</a:t>
            </a:r>
          </a:p>
          <a:p>
            <a:pPr>
              <a:buNone/>
            </a:pPr>
            <a:r>
              <a:rPr lang="en-US" altLang="ja-JP" dirty="0" smtClean="0"/>
              <a:t>    public void </a:t>
            </a:r>
            <a:r>
              <a:rPr lang="en-US" altLang="ja-JP" dirty="0" smtClean="0">
                <a:solidFill>
                  <a:srgbClr val="92D050"/>
                </a:solidFill>
              </a:rPr>
              <a:t>cry()</a:t>
            </a:r>
            <a:r>
              <a:rPr lang="en-US" altLang="ja-JP" dirty="0" smtClean="0"/>
              <a:t>;</a:t>
            </a:r>
          </a:p>
          <a:p>
            <a:pPr>
              <a:buNone/>
            </a:pPr>
            <a:r>
              <a:rPr lang="en-US" altLang="ja-JP" dirty="0" smtClean="0"/>
              <a:t>    public void </a:t>
            </a:r>
            <a:r>
              <a:rPr lang="en-US" altLang="ja-JP" dirty="0" smtClean="0">
                <a:solidFill>
                  <a:srgbClr val="00B0F0"/>
                </a:solidFill>
              </a:rPr>
              <a:t>eat()</a:t>
            </a:r>
            <a:r>
              <a:rPr lang="en-US" altLang="ja-JP" dirty="0" smtClean="0"/>
              <a:t>;</a:t>
            </a:r>
          </a:p>
          <a:p>
            <a:pPr>
              <a:buNone/>
            </a:pPr>
            <a:r>
              <a:rPr lang="en-US" altLang="ja-JP" dirty="0" smtClean="0"/>
              <a:t>}</a:t>
            </a:r>
            <a:endParaRPr kumimoji="1" lang="en-US" altLang="ja-JP" dirty="0" smtClean="0"/>
          </a:p>
          <a:p>
            <a:r>
              <a:rPr lang="ja-JP" altLang="en-US" dirty="0" smtClean="0"/>
              <a:t>次に犬、猫クラスをそれぞれ実装</a:t>
            </a:r>
            <a:endParaRPr lang="en-US" altLang="ja-JP"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2-2-4. </a:t>
            </a:r>
            <a:r>
              <a:rPr kumimoji="1" lang="ja-JP" altLang="en-US" dirty="0" smtClean="0"/>
              <a:t>ストラテジ実装部分</a:t>
            </a:r>
            <a:endParaRPr kumimoji="1" lang="ja-JP" altLang="en-US" dirty="0"/>
          </a:p>
        </p:txBody>
      </p:sp>
      <p:sp>
        <p:nvSpPr>
          <p:cNvPr id="3" name="コンテンツ プレースホルダ 2"/>
          <p:cNvSpPr>
            <a:spLocks noGrp="1"/>
          </p:cNvSpPr>
          <p:nvPr>
            <p:ph idx="1"/>
          </p:nvPr>
        </p:nvSpPr>
        <p:spPr/>
        <p:txBody>
          <a:bodyPr>
            <a:normAutofit fontScale="55000" lnSpcReduction="20000"/>
          </a:bodyPr>
          <a:lstStyle/>
          <a:p>
            <a:pPr>
              <a:buNone/>
            </a:pPr>
            <a:r>
              <a:rPr kumimoji="1" lang="en-US" altLang="ja-JP" dirty="0" smtClean="0"/>
              <a:t>public class Dog implements </a:t>
            </a:r>
            <a:r>
              <a:rPr kumimoji="1" lang="en-US" altLang="ja-JP" dirty="0" smtClean="0">
                <a:solidFill>
                  <a:schemeClr val="accent4">
                    <a:lumMod val="75000"/>
                  </a:schemeClr>
                </a:solidFill>
              </a:rPr>
              <a:t>Animal</a:t>
            </a:r>
            <a:r>
              <a:rPr kumimoji="1" lang="en-US" altLang="ja-JP" dirty="0" smtClean="0"/>
              <a:t> {</a:t>
            </a:r>
          </a:p>
          <a:p>
            <a:pPr>
              <a:buNone/>
            </a:pPr>
            <a:r>
              <a:rPr lang="en-US" altLang="ja-JP" dirty="0" smtClean="0"/>
              <a:t>    public void </a:t>
            </a:r>
            <a:r>
              <a:rPr lang="en-US" altLang="ja-JP" dirty="0" smtClean="0">
                <a:solidFill>
                  <a:srgbClr val="92D050"/>
                </a:solidFill>
              </a:rPr>
              <a:t>cry()</a:t>
            </a:r>
            <a:r>
              <a:rPr lang="en-US" altLang="ja-JP" dirty="0" smtClean="0"/>
              <a:t> {</a:t>
            </a:r>
          </a:p>
          <a:p>
            <a:pPr>
              <a:buNone/>
            </a:pPr>
            <a:r>
              <a:rPr kumimoji="1" lang="en-US" altLang="ja-JP" dirty="0" smtClean="0"/>
              <a:t>        Sysytem.out.println(“</a:t>
            </a:r>
            <a:r>
              <a:rPr kumimoji="1" lang="ja-JP" altLang="en-US" dirty="0" smtClean="0"/>
              <a:t>ワン</a:t>
            </a:r>
            <a:r>
              <a:rPr kumimoji="1" lang="en-US" altLang="ja-JP" dirty="0" smtClean="0"/>
              <a:t>”);</a:t>
            </a:r>
          </a:p>
          <a:p>
            <a:pPr>
              <a:buNone/>
            </a:pPr>
            <a:r>
              <a:rPr lang="en-US" altLang="ja-JP" dirty="0" smtClean="0"/>
              <a:t>    }</a:t>
            </a:r>
          </a:p>
          <a:p>
            <a:pPr>
              <a:buNone/>
            </a:pPr>
            <a:r>
              <a:rPr lang="en-US" altLang="ja-JP" dirty="0" smtClean="0"/>
              <a:t>    public void </a:t>
            </a:r>
            <a:r>
              <a:rPr lang="en-US" altLang="ja-JP" dirty="0" smtClean="0">
                <a:solidFill>
                  <a:srgbClr val="00B0F0"/>
                </a:solidFill>
              </a:rPr>
              <a:t>eat()</a:t>
            </a:r>
            <a:r>
              <a:rPr lang="en-US" altLang="ja-JP" dirty="0" smtClean="0"/>
              <a:t> {</a:t>
            </a:r>
          </a:p>
          <a:p>
            <a:pPr>
              <a:buNone/>
            </a:pPr>
            <a:r>
              <a:rPr lang="en-US" altLang="ja-JP" dirty="0" smtClean="0"/>
              <a:t>        Sysytem.out.println(“</a:t>
            </a:r>
            <a:r>
              <a:rPr lang="ja-JP" altLang="en-US" dirty="0" smtClean="0"/>
              <a:t>マツダケドレダ</a:t>
            </a:r>
            <a:r>
              <a:rPr lang="en-US" altLang="ja-JP" dirty="0" smtClean="0"/>
              <a:t>”);</a:t>
            </a:r>
          </a:p>
          <a:p>
            <a:pPr>
              <a:buNone/>
            </a:pPr>
            <a:r>
              <a:rPr lang="en-US" altLang="ja-JP" dirty="0" smtClean="0"/>
              <a:t>    }</a:t>
            </a:r>
          </a:p>
          <a:p>
            <a:pPr>
              <a:buNone/>
            </a:pPr>
            <a:r>
              <a:rPr kumimoji="1" lang="en-US" altLang="ja-JP" dirty="0" smtClean="0"/>
              <a:t>}</a:t>
            </a:r>
          </a:p>
          <a:p>
            <a:pPr>
              <a:buNone/>
            </a:pPr>
            <a:r>
              <a:rPr lang="en-US" altLang="ja-JP" dirty="0" smtClean="0"/>
              <a:t>public class Cat implements </a:t>
            </a:r>
            <a:r>
              <a:rPr lang="en-US" altLang="ja-JP" dirty="0" smtClean="0">
                <a:solidFill>
                  <a:schemeClr val="accent4">
                    <a:lumMod val="75000"/>
                  </a:schemeClr>
                </a:solidFill>
              </a:rPr>
              <a:t>Animal</a:t>
            </a:r>
            <a:r>
              <a:rPr lang="en-US" altLang="ja-JP" dirty="0" smtClean="0"/>
              <a:t> {</a:t>
            </a:r>
          </a:p>
          <a:p>
            <a:pPr>
              <a:buNone/>
            </a:pPr>
            <a:r>
              <a:rPr lang="en-US" altLang="ja-JP" dirty="0" smtClean="0"/>
              <a:t>    public void </a:t>
            </a:r>
            <a:r>
              <a:rPr lang="en-US" altLang="ja-JP" dirty="0" smtClean="0">
                <a:solidFill>
                  <a:srgbClr val="92D050"/>
                </a:solidFill>
              </a:rPr>
              <a:t>cry()</a:t>
            </a:r>
            <a:r>
              <a:rPr lang="en-US" altLang="ja-JP" dirty="0" smtClean="0"/>
              <a:t> {</a:t>
            </a:r>
          </a:p>
          <a:p>
            <a:pPr>
              <a:buNone/>
            </a:pPr>
            <a:r>
              <a:rPr lang="en-US" altLang="ja-JP" dirty="0" smtClean="0"/>
              <a:t>        Sysytem.out.println(“</a:t>
            </a:r>
            <a:r>
              <a:rPr lang="ja-JP" altLang="en-US" dirty="0" smtClean="0"/>
              <a:t>ニャー</a:t>
            </a:r>
            <a:r>
              <a:rPr lang="en-US" altLang="ja-JP" dirty="0" smtClean="0"/>
              <a:t>”);</a:t>
            </a:r>
          </a:p>
          <a:p>
            <a:pPr>
              <a:buNone/>
            </a:pPr>
            <a:r>
              <a:rPr lang="en-US" altLang="ja-JP" dirty="0" smtClean="0"/>
              <a:t>    }</a:t>
            </a:r>
          </a:p>
          <a:p>
            <a:pPr>
              <a:buNone/>
            </a:pPr>
            <a:r>
              <a:rPr lang="en-US" altLang="ja-JP" dirty="0" smtClean="0"/>
              <a:t>    public void </a:t>
            </a:r>
            <a:r>
              <a:rPr lang="en-US" altLang="ja-JP" dirty="0" smtClean="0">
                <a:solidFill>
                  <a:srgbClr val="00B0F0"/>
                </a:solidFill>
              </a:rPr>
              <a:t>eat()</a:t>
            </a:r>
            <a:r>
              <a:rPr lang="en-US" altLang="ja-JP" dirty="0" smtClean="0"/>
              <a:t> {</a:t>
            </a:r>
          </a:p>
          <a:p>
            <a:pPr>
              <a:buNone/>
            </a:pPr>
            <a:r>
              <a:rPr lang="en-US" altLang="ja-JP" dirty="0" smtClean="0"/>
              <a:t>        Sysytem.out.println(“</a:t>
            </a:r>
            <a:r>
              <a:rPr lang="ja-JP" altLang="en-US" dirty="0" smtClean="0"/>
              <a:t>モグモグ</a:t>
            </a:r>
            <a:r>
              <a:rPr lang="en-US" altLang="ja-JP" dirty="0" smtClean="0"/>
              <a:t>”);</a:t>
            </a:r>
          </a:p>
          <a:p>
            <a:pPr>
              <a:buNone/>
            </a:pPr>
            <a:r>
              <a:rPr lang="en-US" altLang="ja-JP" dirty="0" smtClean="0"/>
              <a:t>    }</a:t>
            </a:r>
          </a:p>
          <a:p>
            <a:pPr>
              <a:buNone/>
            </a:pPr>
            <a:r>
              <a:rPr lang="en-US" altLang="ja-JP" dirty="0" smtClean="0"/>
              <a:t>}</a:t>
            </a:r>
            <a:endParaRPr lang="ja-JP" altLang="en-US"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2-2-5. </a:t>
            </a:r>
            <a:r>
              <a:rPr lang="ja-JP" altLang="en-US" dirty="0" smtClean="0"/>
              <a:t>ファクトリー</a:t>
            </a:r>
            <a:endParaRPr kumimoji="1" lang="ja-JP" altLang="en-US" dirty="0"/>
          </a:p>
        </p:txBody>
      </p:sp>
      <p:sp>
        <p:nvSpPr>
          <p:cNvPr id="3" name="コンテンツ プレースホルダ 2"/>
          <p:cNvSpPr>
            <a:spLocks noGrp="1"/>
          </p:cNvSpPr>
          <p:nvPr>
            <p:ph idx="1"/>
          </p:nvPr>
        </p:nvSpPr>
        <p:spPr/>
        <p:txBody>
          <a:bodyPr>
            <a:normAutofit fontScale="70000" lnSpcReduction="20000"/>
          </a:bodyPr>
          <a:lstStyle/>
          <a:p>
            <a:r>
              <a:rPr lang="ja-JP" altLang="en-US" dirty="0" smtClean="0"/>
              <a:t>次にアルゴリズムの切替部分を作成</a:t>
            </a:r>
            <a:endParaRPr lang="en-US" altLang="ja-JP" dirty="0" smtClean="0"/>
          </a:p>
          <a:p>
            <a:pPr>
              <a:buNone/>
            </a:pPr>
            <a:endParaRPr lang="en-US" altLang="ja-JP" dirty="0" smtClean="0"/>
          </a:p>
          <a:p>
            <a:pPr>
              <a:buNone/>
            </a:pPr>
            <a:r>
              <a:rPr lang="en-US" altLang="ja-JP" dirty="0" smtClean="0"/>
              <a:t>public class AminalFactory {</a:t>
            </a:r>
          </a:p>
          <a:p>
            <a:pPr>
              <a:buNone/>
            </a:pPr>
            <a:r>
              <a:rPr kumimoji="1" lang="en-US" altLang="ja-JP" dirty="0" smtClean="0"/>
              <a:t>    public static </a:t>
            </a:r>
            <a:r>
              <a:rPr kumimoji="1" lang="en-US" altLang="ja-JP" dirty="0" smtClean="0">
                <a:solidFill>
                  <a:schemeClr val="accent4">
                    <a:lumMod val="75000"/>
                  </a:schemeClr>
                </a:solidFill>
              </a:rPr>
              <a:t>Animal</a:t>
            </a:r>
            <a:r>
              <a:rPr kumimoji="1" lang="en-US" altLang="ja-JP" dirty="0" smtClean="0"/>
              <a:t> create(int type) {</a:t>
            </a:r>
          </a:p>
          <a:p>
            <a:pPr>
              <a:buNone/>
            </a:pPr>
            <a:r>
              <a:rPr lang="en-US" altLang="ja-JP" dirty="0" smtClean="0"/>
              <a:t>        Animal animal = null;</a:t>
            </a:r>
            <a:endParaRPr kumimoji="1" lang="en-US" altLang="ja-JP" dirty="0" smtClean="0"/>
          </a:p>
          <a:p>
            <a:pPr>
              <a:buNone/>
            </a:pPr>
            <a:r>
              <a:rPr lang="en-US" altLang="ja-JP" dirty="0" smtClean="0"/>
              <a:t>        if (type == 1) {</a:t>
            </a:r>
          </a:p>
          <a:p>
            <a:pPr>
              <a:buNone/>
            </a:pPr>
            <a:r>
              <a:rPr kumimoji="1" lang="en-US" altLang="ja-JP" dirty="0" smtClean="0"/>
              <a:t>            animal = new Dog();</a:t>
            </a:r>
          </a:p>
          <a:p>
            <a:pPr>
              <a:buNone/>
            </a:pPr>
            <a:r>
              <a:rPr lang="en-US" altLang="ja-JP" dirty="0" smtClean="0"/>
              <a:t>        } else {</a:t>
            </a:r>
          </a:p>
          <a:p>
            <a:pPr>
              <a:buNone/>
            </a:pPr>
            <a:r>
              <a:rPr kumimoji="1" lang="en-US" altLang="ja-JP" dirty="0" smtClean="0"/>
              <a:t>            </a:t>
            </a:r>
            <a:r>
              <a:rPr lang="en-US" altLang="ja-JP" dirty="0" smtClean="0"/>
              <a:t>animal = new Cat();</a:t>
            </a:r>
          </a:p>
          <a:p>
            <a:pPr>
              <a:buNone/>
            </a:pPr>
            <a:r>
              <a:rPr kumimoji="1" lang="en-US" altLang="ja-JP" dirty="0" smtClean="0"/>
              <a:t>        }</a:t>
            </a:r>
          </a:p>
          <a:p>
            <a:pPr>
              <a:buNone/>
            </a:pPr>
            <a:r>
              <a:rPr lang="en-US" altLang="ja-JP" dirty="0" smtClean="0"/>
              <a:t>        return animal;</a:t>
            </a:r>
          </a:p>
          <a:p>
            <a:pPr>
              <a:buNone/>
            </a:pPr>
            <a:r>
              <a:rPr lang="en-US" altLang="ja-JP" dirty="0" smtClean="0"/>
              <a:t>    }</a:t>
            </a:r>
          </a:p>
          <a:p>
            <a:pPr>
              <a:buNone/>
            </a:pPr>
            <a:r>
              <a:rPr kumimoji="1" lang="en-US" altLang="ja-JP" dirty="0" smtClean="0"/>
              <a:t>}</a:t>
            </a:r>
            <a:endParaRPr kumimoji="1" lang="ja-JP"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2-2-6. </a:t>
            </a:r>
            <a:r>
              <a:rPr kumimoji="1" lang="ja-JP" altLang="en-US" dirty="0" smtClean="0"/>
              <a:t>呼出</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ja-JP" altLang="en-US" dirty="0" smtClean="0"/>
              <a:t>以下のようにストラテジを呼出</a:t>
            </a:r>
            <a:endParaRPr kumimoji="1" lang="en-US" altLang="ja-JP" dirty="0" smtClean="0"/>
          </a:p>
          <a:p>
            <a:pPr>
              <a:buNone/>
            </a:pPr>
            <a:r>
              <a:rPr lang="en-US" altLang="ja-JP" dirty="0" smtClean="0"/>
              <a:t>// </a:t>
            </a:r>
            <a:r>
              <a:rPr lang="ja-JP" altLang="en-US" dirty="0" smtClean="0"/>
              <a:t>犬を呼出</a:t>
            </a:r>
            <a:endParaRPr kumimoji="1" lang="en-US" altLang="ja-JP" dirty="0" smtClean="0"/>
          </a:p>
          <a:p>
            <a:pPr>
              <a:buNone/>
            </a:pPr>
            <a:r>
              <a:rPr lang="en-US" altLang="ja-JP" dirty="0" smtClean="0"/>
              <a:t>Animal animal = AnimalFactory.create(1);</a:t>
            </a:r>
          </a:p>
          <a:p>
            <a:pPr>
              <a:buNone/>
            </a:pPr>
            <a:r>
              <a:rPr kumimoji="1" lang="en-US" altLang="ja-JP" dirty="0" smtClean="0"/>
              <a:t>animal.cry();</a:t>
            </a:r>
          </a:p>
          <a:p>
            <a:pPr>
              <a:buNone/>
            </a:pPr>
            <a:r>
              <a:rPr lang="en-US" altLang="ja-JP" dirty="0" smtClean="0"/>
              <a:t>animal.eat();</a:t>
            </a:r>
            <a:endParaRPr kumimoji="1" lang="en-US" altLang="ja-JP" dirty="0" smtClean="0"/>
          </a:p>
          <a:p>
            <a:r>
              <a:rPr lang="ja-JP" altLang="en-US" dirty="0" smtClean="0"/>
              <a:t>この時、呼出側では「</a:t>
            </a:r>
            <a:r>
              <a:rPr lang="en-US" altLang="ja-JP" dirty="0" smtClean="0"/>
              <a:t>Dog</a:t>
            </a:r>
            <a:r>
              <a:rPr lang="ja-JP" altLang="en-US" dirty="0" smtClean="0"/>
              <a:t>」</a:t>
            </a:r>
            <a:r>
              <a:rPr lang="en-US" altLang="ja-JP" dirty="0" smtClean="0"/>
              <a:t>or</a:t>
            </a:r>
            <a:r>
              <a:rPr lang="ja-JP" altLang="en-US" dirty="0" smtClean="0"/>
              <a:t>「</a:t>
            </a:r>
            <a:r>
              <a:rPr lang="en-US" altLang="ja-JP" dirty="0" smtClean="0"/>
              <a:t>Cat</a:t>
            </a:r>
            <a:r>
              <a:rPr lang="ja-JP" altLang="en-US" dirty="0" smtClean="0"/>
              <a:t>」クラスが隠蔽（カプセル化）されています。</a:t>
            </a:r>
            <a:endParaRPr lang="en-US" altLang="ja-JP" dirty="0" smtClean="0"/>
          </a:p>
          <a:p>
            <a:r>
              <a:rPr kumimoji="1" lang="ja-JP" altLang="en-US" dirty="0" smtClean="0"/>
              <a:t>これにより呼出側は実装の影響は受けない</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1-1-2. </a:t>
            </a:r>
            <a:r>
              <a:rPr lang="ja-JP" altLang="en-US" dirty="0" smtClean="0"/>
              <a:t>サンプルソース</a:t>
            </a:r>
            <a:endParaRPr kumimoji="1" lang="ja-JP" altLang="en-US" dirty="0"/>
          </a:p>
        </p:txBody>
      </p:sp>
      <p:sp>
        <p:nvSpPr>
          <p:cNvPr id="3" name="コンテンツ プレースホルダ 2"/>
          <p:cNvSpPr>
            <a:spLocks noGrp="1"/>
          </p:cNvSpPr>
          <p:nvPr>
            <p:ph idx="1"/>
          </p:nvPr>
        </p:nvSpPr>
        <p:spPr/>
        <p:txBody>
          <a:bodyPr>
            <a:normAutofit/>
          </a:bodyPr>
          <a:lstStyle/>
          <a:p>
            <a:r>
              <a:rPr kumimoji="1" lang="en-US" altLang="ja-JP" sz="2400" dirty="0" smtClean="0"/>
              <a:t>JavaScript</a:t>
            </a:r>
            <a:r>
              <a:rPr kumimoji="1" lang="ja-JP" altLang="en-US" sz="2400" dirty="0" smtClean="0"/>
              <a:t>で待受処理を実装</a:t>
            </a:r>
            <a:endParaRPr kumimoji="1" lang="en-US" altLang="ja-JP" sz="2400" dirty="0" smtClean="0"/>
          </a:p>
          <a:p>
            <a:pPr>
              <a:buNone/>
            </a:pPr>
            <a:r>
              <a:rPr lang="en-US" altLang="ja-JP" sz="2400" dirty="0" smtClean="0"/>
              <a:t>// </a:t>
            </a:r>
            <a:r>
              <a:rPr lang="ja-JP" altLang="en-US" sz="2400" dirty="0" smtClean="0"/>
              <a:t>「</a:t>
            </a:r>
            <a:r>
              <a:rPr lang="en-US" altLang="ja-JP" sz="2400" dirty="0" smtClean="0"/>
              <a:t>xxxx</a:t>
            </a:r>
            <a:r>
              <a:rPr lang="ja-JP" altLang="en-US" sz="2400" dirty="0" smtClean="0"/>
              <a:t>」は</a:t>
            </a:r>
            <a:r>
              <a:rPr lang="en-US" altLang="ja-JP" sz="2400" dirty="0" smtClean="0"/>
              <a:t>Push</a:t>
            </a:r>
            <a:r>
              <a:rPr lang="ja-JP" altLang="en-US" sz="2400" dirty="0" smtClean="0"/>
              <a:t>通信をするサーバ</a:t>
            </a:r>
            <a:r>
              <a:rPr lang="en-US" altLang="ja-JP" sz="2400" dirty="0" smtClean="0"/>
              <a:t>URL</a:t>
            </a:r>
          </a:p>
          <a:p>
            <a:pPr>
              <a:buNone/>
            </a:pPr>
            <a:r>
              <a:rPr lang="en-US" altLang="ja-JP" sz="2400" dirty="0" smtClean="0"/>
              <a:t>var source = new EventSource(‘XXX’);</a:t>
            </a:r>
          </a:p>
          <a:p>
            <a:pPr>
              <a:buNone/>
            </a:pPr>
            <a:r>
              <a:rPr kumimoji="1" lang="en-US" altLang="ja-JP" sz="2400" dirty="0" smtClean="0"/>
              <a:t>source.onmessage = function(event) {</a:t>
            </a:r>
          </a:p>
          <a:p>
            <a:pPr>
              <a:buNone/>
            </a:pPr>
            <a:r>
              <a:rPr lang="en-US" altLang="ja-JP" sz="2400" dirty="0" smtClean="0"/>
              <a:t>    var data = event.data;// </a:t>
            </a:r>
            <a:r>
              <a:rPr lang="ja-JP" altLang="en-US" sz="2400" dirty="0" smtClean="0"/>
              <a:t>サーバ側の</a:t>
            </a:r>
            <a:r>
              <a:rPr lang="en-US" altLang="ja-JP" sz="2400" dirty="0" smtClean="0"/>
              <a:t>Push</a:t>
            </a:r>
            <a:r>
              <a:rPr lang="ja-JP" altLang="en-US" sz="2400" dirty="0" smtClean="0"/>
              <a:t>データ取得</a:t>
            </a:r>
            <a:endParaRPr lang="en-US" altLang="ja-JP" sz="2400" dirty="0" smtClean="0"/>
          </a:p>
          <a:p>
            <a:pPr>
              <a:buNone/>
            </a:pPr>
            <a:r>
              <a:rPr kumimoji="1" lang="en-US" altLang="ja-JP" sz="2400" dirty="0" smtClean="0"/>
              <a:t>}</a:t>
            </a:r>
          </a:p>
          <a:p>
            <a:r>
              <a:rPr kumimoji="1" lang="ja-JP" altLang="en-US" sz="2400" dirty="0" smtClean="0"/>
              <a:t>次にサーバ側で以下の実装</a:t>
            </a:r>
            <a:endParaRPr kumimoji="1" lang="en-US" altLang="ja-JP" sz="2400" dirty="0" smtClean="0"/>
          </a:p>
          <a:p>
            <a:pPr>
              <a:buNone/>
            </a:pPr>
            <a:r>
              <a:rPr lang="en-US" altLang="ja-JP" sz="2400" dirty="0" smtClean="0"/>
              <a:t>setContentType(" </a:t>
            </a:r>
            <a:r>
              <a:rPr lang="en-US" altLang="ja-JP" sz="2400" dirty="0" smtClean="0">
                <a:solidFill>
                  <a:srgbClr val="00B050"/>
                </a:solidFill>
              </a:rPr>
              <a:t>text/event-stream</a:t>
            </a:r>
            <a:r>
              <a:rPr lang="en-US" altLang="ja-JP" sz="2400" dirty="0" smtClean="0"/>
              <a:t>; charset=Windows-31J");</a:t>
            </a:r>
            <a:endParaRPr kumimoji="1" lang="en-US" altLang="ja-JP" sz="2400" dirty="0" smtClean="0"/>
          </a:p>
          <a:p>
            <a:r>
              <a:rPr lang="en-US" altLang="ja-JP" sz="2400" dirty="0" smtClean="0"/>
              <a:t>JavaScript</a:t>
            </a:r>
            <a:r>
              <a:rPr lang="ja-JP" altLang="en-US" sz="2400" dirty="0" smtClean="0"/>
              <a:t>で切断</a:t>
            </a:r>
            <a:endParaRPr lang="en-US" altLang="ja-JP" sz="2400" dirty="0" smtClean="0"/>
          </a:p>
          <a:p>
            <a:pPr>
              <a:buNone/>
            </a:pPr>
            <a:r>
              <a:rPr kumimoji="1" lang="en-US" altLang="ja-JP" sz="2400" dirty="0" smtClean="0"/>
              <a:t>source.close();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2-3-1. List</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ja-JP" altLang="en-US" dirty="0" smtClean="0"/>
              <a:t>先ほどインターフェースの説明で「</a:t>
            </a:r>
            <a:r>
              <a:rPr lang="en-US" altLang="ja-JP" dirty="0" smtClean="0"/>
              <a:t>List</a:t>
            </a:r>
            <a:r>
              <a:rPr lang="ja-JP" altLang="en-US" dirty="0" smtClean="0"/>
              <a:t>」の実装を「</a:t>
            </a:r>
            <a:r>
              <a:rPr lang="en-US" altLang="ja-JP" dirty="0" smtClean="0"/>
              <a:t>ArrayList</a:t>
            </a:r>
            <a:r>
              <a:rPr lang="ja-JP" altLang="en-US" dirty="0" smtClean="0"/>
              <a:t>」にしましたが何か疑問に思いませんか？</a:t>
            </a:r>
            <a:endParaRPr lang="en-US" altLang="ja-JP" dirty="0" smtClean="0"/>
          </a:p>
          <a:p>
            <a:pPr>
              <a:buNone/>
            </a:pPr>
            <a:r>
              <a:rPr lang="ja-JP" altLang="en-US" dirty="0" smtClean="0"/>
              <a:t>→</a:t>
            </a:r>
            <a:r>
              <a:rPr lang="en-US" altLang="ja-JP" dirty="0" smtClean="0"/>
              <a:t>ArrayList</a:t>
            </a:r>
            <a:r>
              <a:rPr lang="ja-JP" altLang="en-US" dirty="0" smtClean="0"/>
              <a:t>はさっきのソースでは適切？</a:t>
            </a:r>
            <a:endParaRPr lang="en-US" altLang="ja-JP" dirty="0" smtClean="0"/>
          </a:p>
          <a:p>
            <a:r>
              <a:rPr kumimoji="1" lang="ja-JP" altLang="en-US" dirty="0" smtClean="0"/>
              <a:t>何も疑問に思わない人は</a:t>
            </a:r>
            <a:r>
              <a:rPr lang="en-US" altLang="ja-JP" dirty="0" smtClean="0"/>
              <a:t>API(Javadoc)</a:t>
            </a:r>
            <a:r>
              <a:rPr lang="ja-JP" altLang="en-US" dirty="0" smtClean="0"/>
              <a:t>を見ていない可能性大</a:t>
            </a:r>
            <a:endParaRPr lang="en-US" altLang="ja-JP" dirty="0" smtClean="0"/>
          </a:p>
          <a:p>
            <a:pPr>
              <a:buNone/>
            </a:pPr>
            <a:r>
              <a:rPr lang="ja-JP" altLang="en-US" dirty="0" smtClean="0"/>
              <a:t>→つまり、</a:t>
            </a:r>
            <a:r>
              <a:rPr lang="ja-JP" altLang="en-US" b="1" dirty="0" smtClean="0">
                <a:solidFill>
                  <a:srgbClr val="FF0000"/>
                </a:solidFill>
              </a:rPr>
              <a:t>非疑問脳</a:t>
            </a:r>
            <a:endParaRPr lang="en-US" altLang="ja-JP" b="1" dirty="0" smtClean="0">
              <a:solidFill>
                <a:srgbClr val="FF0000"/>
              </a:solidFill>
            </a:endParaRPr>
          </a:p>
          <a:p>
            <a:pPr>
              <a:buNone/>
            </a:pPr>
            <a:r>
              <a:rPr lang="ja-JP" altLang="en-US" dirty="0" smtClean="0"/>
              <a:t>→誰かが作ったサンプルをコピーでしょうか？</a:t>
            </a:r>
            <a:endParaRPr lang="en-US" altLang="ja-JP" dirty="0" smtClean="0"/>
          </a:p>
          <a:p>
            <a:r>
              <a:rPr lang="ja-JP" altLang="en-US" dirty="0" smtClean="0"/>
              <a:t>何故なら</a:t>
            </a:r>
            <a:r>
              <a:rPr lang="en-US" altLang="ja-JP" dirty="0" smtClean="0"/>
              <a:t>List</a:t>
            </a:r>
            <a:r>
              <a:rPr lang="ja-JP" altLang="en-US" dirty="0" smtClean="0"/>
              <a:t>を実装するクラスは「</a:t>
            </a:r>
            <a:r>
              <a:rPr lang="en-US" altLang="ja-JP" dirty="0" smtClean="0"/>
              <a:t>ArrayList</a:t>
            </a:r>
            <a:r>
              <a:rPr lang="ja-JP" altLang="en-US" dirty="0" smtClean="0"/>
              <a:t>」だけではないから</a:t>
            </a:r>
            <a:endParaRPr lang="en-US" altLang="ja-JP" dirty="0" smtClean="0"/>
          </a:p>
          <a:p>
            <a:r>
              <a:rPr lang="ja-JP" altLang="en-US" dirty="0" smtClean="0"/>
              <a:t>「</a:t>
            </a:r>
            <a:r>
              <a:rPr lang="en-US" altLang="ja-JP" dirty="0" smtClean="0"/>
              <a:t>ArrayList</a:t>
            </a:r>
            <a:r>
              <a:rPr lang="ja-JP" altLang="en-US" dirty="0" smtClean="0"/>
              <a:t>」しか知らない人はちょっと・・・</a:t>
            </a:r>
            <a:endParaRPr lang="en-US" altLang="ja-JP"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2-3-2. List</a:t>
            </a:r>
            <a:r>
              <a:rPr kumimoji="1" lang="ja-JP" altLang="en-US" dirty="0" smtClean="0"/>
              <a:t>実装</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lang="en-US" altLang="ja-JP" dirty="0" smtClean="0"/>
              <a:t>List</a:t>
            </a:r>
            <a:r>
              <a:rPr lang="ja-JP" altLang="en-US" dirty="0" smtClean="0"/>
              <a:t>を実装したクラスはいくつかありますが主要な「</a:t>
            </a:r>
            <a:r>
              <a:rPr lang="en-US" altLang="ja-JP" dirty="0" smtClean="0"/>
              <a:t>ArrayList</a:t>
            </a:r>
            <a:r>
              <a:rPr lang="ja-JP" altLang="en-US" dirty="0" smtClean="0"/>
              <a:t>」、「</a:t>
            </a:r>
            <a:r>
              <a:rPr lang="en-US" altLang="ja-JP" dirty="0" smtClean="0"/>
              <a:t>LinkedList</a:t>
            </a:r>
            <a:r>
              <a:rPr lang="ja-JP" altLang="en-US" dirty="0" smtClean="0"/>
              <a:t>」の違いわかりますか？</a:t>
            </a:r>
            <a:endParaRPr lang="en-US" altLang="ja-JP" dirty="0" smtClean="0"/>
          </a:p>
          <a:p>
            <a:pPr>
              <a:buNone/>
            </a:pPr>
            <a:r>
              <a:rPr lang="ja-JP" altLang="en-US" dirty="0" smtClean="0"/>
              <a:t>→最近、使われなくなったけど「</a:t>
            </a:r>
            <a:r>
              <a:rPr lang="en-US" altLang="ja-JP" dirty="0" smtClean="0"/>
              <a:t>Vector</a:t>
            </a:r>
            <a:r>
              <a:rPr lang="ja-JP" altLang="en-US" dirty="0" smtClean="0"/>
              <a:t>」とかも</a:t>
            </a:r>
            <a:endParaRPr lang="en-US" altLang="ja-JP" dirty="0" smtClean="0"/>
          </a:p>
          <a:p>
            <a:r>
              <a:rPr lang="ja-JP" altLang="en-US" dirty="0" smtClean="0"/>
              <a:t>この違いがわからない人は</a:t>
            </a:r>
            <a:r>
              <a:rPr lang="ja-JP" altLang="en-US" b="1" dirty="0" smtClean="0">
                <a:solidFill>
                  <a:srgbClr val="FF0000"/>
                </a:solidFill>
              </a:rPr>
              <a:t>人のソースをコピーしたまま、意味を理解しない</a:t>
            </a:r>
            <a:r>
              <a:rPr lang="ja-JP" altLang="en-US" dirty="0" smtClean="0"/>
              <a:t>で使っている可能性大</a:t>
            </a:r>
            <a:endParaRPr lang="en-US" altLang="ja-JP" dirty="0" smtClean="0"/>
          </a:p>
          <a:p>
            <a:r>
              <a:rPr kumimoji="1" lang="ja-JP" altLang="en-US" dirty="0" smtClean="0"/>
              <a:t>何故なら、コレクションについてドキュメントを見ていないことが決定・・・</a:t>
            </a:r>
            <a:endParaRPr kumimoji="1" lang="ja-JP" alt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2-3-3. </a:t>
            </a:r>
            <a:r>
              <a:rPr kumimoji="1" lang="en-US" altLang="ja-JP" dirty="0" smtClean="0"/>
              <a:t>List</a:t>
            </a:r>
            <a:r>
              <a:rPr kumimoji="1" lang="ja-JP" altLang="en-US" dirty="0" smtClean="0"/>
              <a:t>実装の違い</a:t>
            </a:r>
            <a:endParaRPr kumimoji="1" lang="ja-JP" altLang="en-US" dirty="0"/>
          </a:p>
        </p:txBody>
      </p:sp>
      <p:sp>
        <p:nvSpPr>
          <p:cNvPr id="3" name="コンテンツ プレースホルダ 2"/>
          <p:cNvSpPr>
            <a:spLocks noGrp="1"/>
          </p:cNvSpPr>
          <p:nvPr>
            <p:ph idx="1"/>
          </p:nvPr>
        </p:nvSpPr>
        <p:spPr/>
        <p:txBody>
          <a:bodyPr>
            <a:normAutofit fontScale="70000" lnSpcReduction="20000"/>
          </a:bodyPr>
          <a:lstStyle/>
          <a:p>
            <a:pPr>
              <a:buNone/>
            </a:pPr>
            <a:r>
              <a:rPr lang="en-US" altLang="ja-JP" dirty="0" smtClean="0"/>
              <a:t>【ArrayList】</a:t>
            </a:r>
          </a:p>
          <a:p>
            <a:r>
              <a:rPr lang="ja-JP" altLang="en-US" dirty="0" smtClean="0"/>
              <a:t>内部で配列を保持して、その位置を示すインデックスを持っているので要素アクセスは早い</a:t>
            </a:r>
            <a:endParaRPr lang="en-US" altLang="ja-JP" dirty="0" smtClean="0"/>
          </a:p>
          <a:p>
            <a:r>
              <a:rPr kumimoji="1" lang="ja-JP" altLang="en-US" dirty="0" smtClean="0"/>
              <a:t>挿入、削除処理時は配列をコピーして再作成、インデックス変更などを処理するので遅い</a:t>
            </a:r>
            <a:endParaRPr kumimoji="1" lang="en-US" altLang="ja-JP" dirty="0" smtClean="0"/>
          </a:p>
          <a:p>
            <a:pPr>
              <a:buNone/>
            </a:pPr>
            <a:r>
              <a:rPr lang="ja-JP" altLang="en-US" dirty="0" smtClean="0"/>
              <a:t>→初期時の領域確保分まではコピーしない</a:t>
            </a:r>
            <a:endParaRPr lang="en-US" altLang="ja-JP" dirty="0" smtClean="0"/>
          </a:p>
          <a:p>
            <a:pPr>
              <a:buNone/>
            </a:pPr>
            <a:r>
              <a:rPr kumimoji="1" lang="en-US" altLang="ja-JP" dirty="0" smtClean="0"/>
              <a:t>【LinkedList】</a:t>
            </a:r>
          </a:p>
          <a:p>
            <a:r>
              <a:rPr lang="ja-JP" altLang="en-US" dirty="0" smtClean="0"/>
              <a:t>データの要素を数珠つなぎに保持するため、挿入、削除処理はその部分を付け替えるだけなので早い</a:t>
            </a:r>
            <a:endParaRPr lang="en-US" altLang="ja-JP" dirty="0" smtClean="0"/>
          </a:p>
          <a:p>
            <a:r>
              <a:rPr lang="ja-JP" altLang="en-US" dirty="0" smtClean="0"/>
              <a:t>要素</a:t>
            </a:r>
            <a:r>
              <a:rPr kumimoji="1" lang="ja-JP" altLang="en-US" dirty="0" smtClean="0"/>
              <a:t>アクセスはリンクを伝っていくため遅い</a:t>
            </a:r>
            <a:endParaRPr kumimoji="1" lang="en-US" altLang="ja-JP" dirty="0" smtClean="0"/>
          </a:p>
          <a:p>
            <a:pPr>
              <a:buNone/>
            </a:pPr>
            <a:endParaRPr kumimoji="1" lang="en-US" altLang="ja-JP" dirty="0" smtClean="0"/>
          </a:p>
          <a:p>
            <a:pPr>
              <a:buNone/>
            </a:pPr>
            <a:r>
              <a:rPr lang="en-US" altLang="ja-JP" dirty="0" smtClean="0"/>
              <a:t>【</a:t>
            </a:r>
            <a:r>
              <a:rPr lang="ja-JP" altLang="en-US" dirty="0" smtClean="0"/>
              <a:t>参考</a:t>
            </a:r>
            <a:r>
              <a:rPr lang="en-US" altLang="ja-JP" dirty="0" smtClean="0"/>
              <a:t>】 http://www.atmarkit.co.jp/fjava/javatips/136java026.html</a:t>
            </a:r>
            <a:endParaRPr kumimoji="1" lang="ja-JP" alt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2-4-1. String</a:t>
            </a:r>
            <a:r>
              <a:rPr kumimoji="1" lang="ja-JP" altLang="en-US" dirty="0" smtClean="0"/>
              <a:t>の結合</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kumimoji="1" lang="ja-JP" altLang="en-US" dirty="0" smtClean="0"/>
              <a:t>では、さらに簡単な問題で意味を理解しているかを確認</a:t>
            </a:r>
            <a:endParaRPr kumimoji="1" lang="en-US" altLang="ja-JP" dirty="0" smtClean="0"/>
          </a:p>
          <a:p>
            <a:r>
              <a:rPr lang="ja-JP" altLang="en-US" dirty="0" smtClean="0"/>
              <a:t>文字列の結合は</a:t>
            </a:r>
            <a:r>
              <a:rPr lang="en-US" altLang="ja-JP" dirty="0" smtClean="0"/>
              <a:t>String</a:t>
            </a:r>
            <a:r>
              <a:rPr lang="ja-JP" altLang="en-US" dirty="0" smtClean="0"/>
              <a:t>ではなく、</a:t>
            </a:r>
            <a:r>
              <a:rPr lang="en-US" altLang="ja-JP" dirty="0" smtClean="0"/>
              <a:t>StringBuilder</a:t>
            </a:r>
            <a:r>
              <a:rPr lang="ja-JP" altLang="en-US" dirty="0" smtClean="0"/>
              <a:t>を使えと言われますがどうしてかわかりますか？</a:t>
            </a:r>
            <a:endParaRPr kumimoji="1" lang="en-US" altLang="ja-JP" dirty="0" smtClean="0"/>
          </a:p>
          <a:p>
            <a:r>
              <a:rPr lang="ja-JP" altLang="en-US" dirty="0" smtClean="0"/>
              <a:t>例えば、以下の</a:t>
            </a:r>
            <a:r>
              <a:rPr lang="en-US" altLang="ja-JP" dirty="0" smtClean="0"/>
              <a:t>2</a:t>
            </a:r>
            <a:r>
              <a:rPr lang="ja-JP" altLang="en-US" dirty="0" smtClean="0"/>
              <a:t>ソースどちらが正しい？</a:t>
            </a:r>
            <a:endParaRPr lang="en-US" altLang="ja-JP" dirty="0" smtClean="0"/>
          </a:p>
          <a:p>
            <a:pPr>
              <a:buNone/>
            </a:pPr>
            <a:r>
              <a:rPr lang="en-US" altLang="ja-JP" dirty="0" smtClean="0"/>
              <a:t>String a = “</a:t>
            </a:r>
            <a:r>
              <a:rPr lang="ja-JP" altLang="en-US" dirty="0" smtClean="0"/>
              <a:t>あああ</a:t>
            </a:r>
            <a:r>
              <a:rPr lang="en-US" altLang="ja-JP" dirty="0" smtClean="0"/>
              <a:t>”;</a:t>
            </a:r>
          </a:p>
          <a:p>
            <a:pPr>
              <a:buNone/>
            </a:pPr>
            <a:r>
              <a:rPr lang="en-US" altLang="ja-JP" dirty="0" smtClean="0"/>
              <a:t>String b = “</a:t>
            </a:r>
            <a:r>
              <a:rPr lang="ja-JP" altLang="en-US" dirty="0" smtClean="0"/>
              <a:t>いいい</a:t>
            </a:r>
            <a:r>
              <a:rPr lang="en-US" altLang="ja-JP" dirty="0" smtClean="0"/>
              <a:t>”;</a:t>
            </a:r>
          </a:p>
          <a:p>
            <a:pPr>
              <a:buNone/>
            </a:pPr>
            <a:r>
              <a:rPr kumimoji="1" lang="en-US" altLang="ja-JP" dirty="0" smtClean="0"/>
              <a:t>【</a:t>
            </a:r>
            <a:r>
              <a:rPr kumimoji="1" lang="ja-JP" altLang="en-US" dirty="0" smtClean="0"/>
              <a:t>ソース</a:t>
            </a:r>
            <a:r>
              <a:rPr kumimoji="1" lang="en-US" altLang="ja-JP" dirty="0" smtClean="0"/>
              <a:t>A】</a:t>
            </a:r>
          </a:p>
          <a:p>
            <a:pPr>
              <a:buNone/>
            </a:pPr>
            <a:r>
              <a:rPr lang="en-US" altLang="ja-JP" dirty="0" smtClean="0"/>
              <a:t>System.out.println(a + b);</a:t>
            </a:r>
            <a:endParaRPr kumimoji="1" lang="en-US" altLang="ja-JP" dirty="0" smtClean="0"/>
          </a:p>
          <a:p>
            <a:pPr>
              <a:buNone/>
            </a:pPr>
            <a:r>
              <a:rPr lang="en-US" altLang="ja-JP" dirty="0" smtClean="0"/>
              <a:t>【</a:t>
            </a:r>
            <a:r>
              <a:rPr lang="ja-JP" altLang="en-US" dirty="0" smtClean="0"/>
              <a:t>ソース</a:t>
            </a:r>
            <a:r>
              <a:rPr lang="en-US" altLang="ja-JP" dirty="0" smtClean="0"/>
              <a:t>B】</a:t>
            </a:r>
          </a:p>
          <a:p>
            <a:pPr>
              <a:buNone/>
            </a:pPr>
            <a:r>
              <a:rPr lang="en-US" altLang="ja-JP" dirty="0" smtClean="0"/>
              <a:t>StringBulder sb = new StringBuilder(a);</a:t>
            </a:r>
          </a:p>
          <a:p>
            <a:pPr>
              <a:buNone/>
            </a:pPr>
            <a:r>
              <a:rPr lang="en-US" altLang="ja-JP" dirty="0" smtClean="0"/>
              <a:t>sb.append(b);</a:t>
            </a:r>
          </a:p>
          <a:p>
            <a:pPr>
              <a:buNone/>
            </a:pPr>
            <a:r>
              <a:rPr lang="en-US" altLang="ja-JP" dirty="0" smtClean="0"/>
              <a:t>System.out.println(sb.toString());</a:t>
            </a:r>
            <a:endParaRPr kumimoji="1" lang="ja-JP" alt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2-4-2. String</a:t>
            </a:r>
            <a:r>
              <a:rPr kumimoji="1" lang="ja-JP" altLang="en-US" dirty="0" smtClean="0"/>
              <a:t>内部</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答えはほとんど変わらないです</a:t>
            </a:r>
            <a:endParaRPr kumimoji="1" lang="en-US" altLang="ja-JP" dirty="0" smtClean="0"/>
          </a:p>
          <a:p>
            <a:pPr>
              <a:buNone/>
            </a:pPr>
            <a:r>
              <a:rPr lang="ja-JP" altLang="en-US" dirty="0" smtClean="0"/>
              <a:t>→正解で無い人は意味を理解していない証拠</a:t>
            </a:r>
            <a:endParaRPr kumimoji="1" lang="en-US" altLang="ja-JP" dirty="0" smtClean="0"/>
          </a:p>
          <a:p>
            <a:r>
              <a:rPr lang="ja-JP" altLang="en-US" dirty="0" smtClean="0"/>
              <a:t>何故ならソース</a:t>
            </a:r>
            <a:r>
              <a:rPr lang="en-US" altLang="ja-JP" dirty="0" smtClean="0"/>
              <a:t>A</a:t>
            </a:r>
            <a:r>
              <a:rPr lang="ja-JP" altLang="en-US" dirty="0" smtClean="0"/>
              <a:t>は内部では</a:t>
            </a:r>
            <a:r>
              <a:rPr lang="en-US" altLang="ja-JP" dirty="0" smtClean="0"/>
              <a:t>StringBuilder</a:t>
            </a:r>
            <a:r>
              <a:rPr lang="ja-JP" altLang="en-US" dirty="0" smtClean="0"/>
              <a:t>に変換されている</a:t>
            </a:r>
            <a:endParaRPr lang="en-US" altLang="ja-JP" dirty="0" smtClean="0"/>
          </a:p>
          <a:p>
            <a:pPr>
              <a:buNone/>
            </a:pPr>
            <a:r>
              <a:rPr lang="ja-JP" altLang="en-US" dirty="0" smtClean="0"/>
              <a:t>→変換している分、多少は遅いかな？</a:t>
            </a:r>
            <a:endParaRPr lang="en-US" altLang="ja-JP" dirty="0" smtClean="0"/>
          </a:p>
          <a:p>
            <a:r>
              <a:rPr lang="ja-JP" altLang="en-US" dirty="0" smtClean="0"/>
              <a:t>では、巷で言われている</a:t>
            </a:r>
            <a:r>
              <a:rPr lang="en-US" altLang="ja-JP" dirty="0" smtClean="0"/>
              <a:t>StringBuilder</a:t>
            </a:r>
            <a:r>
              <a:rPr lang="ja-JP" altLang="en-US" dirty="0" smtClean="0"/>
              <a:t>がいいとは？</a:t>
            </a:r>
            <a:endParaRPr lang="en-US" altLang="ja-JP"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2-4-3. StringBuilder</a:t>
            </a:r>
            <a:r>
              <a:rPr kumimoji="1" lang="ja-JP" altLang="en-US" dirty="0" smtClean="0"/>
              <a:t>の使いどころ</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kumimoji="1" lang="ja-JP" altLang="en-US" dirty="0" smtClean="0"/>
              <a:t>じゃあ、</a:t>
            </a:r>
            <a:r>
              <a:rPr kumimoji="1" lang="en-US" altLang="ja-JP" dirty="0" smtClean="0"/>
              <a:t>String</a:t>
            </a:r>
            <a:r>
              <a:rPr kumimoji="1" lang="ja-JP" altLang="en-US" dirty="0" smtClean="0"/>
              <a:t>だけで</a:t>
            </a:r>
            <a:r>
              <a:rPr kumimoji="1" lang="en-US" altLang="ja-JP" dirty="0" smtClean="0"/>
              <a:t>OK</a:t>
            </a:r>
            <a:r>
              <a:rPr kumimoji="1" lang="ja-JP" altLang="en-US" dirty="0" smtClean="0"/>
              <a:t>かというとそんなわけはありません</a:t>
            </a:r>
            <a:endParaRPr kumimoji="1" lang="en-US" altLang="ja-JP" dirty="0" smtClean="0"/>
          </a:p>
          <a:p>
            <a:r>
              <a:rPr lang="ja-JP" altLang="en-US" dirty="0" smtClean="0"/>
              <a:t>上記で説明したソース</a:t>
            </a:r>
            <a:r>
              <a:rPr lang="en-US" altLang="ja-JP" dirty="0" smtClean="0"/>
              <a:t>A</a:t>
            </a:r>
            <a:r>
              <a:rPr lang="ja-JP" altLang="en-US" dirty="0" smtClean="0"/>
              <a:t>では</a:t>
            </a:r>
            <a:r>
              <a:rPr lang="en-US" altLang="ja-JP" dirty="0" smtClean="0"/>
              <a:t>StringBuilder</a:t>
            </a:r>
            <a:r>
              <a:rPr lang="ja-JP" altLang="en-US" dirty="0" smtClean="0"/>
              <a:t>を</a:t>
            </a:r>
            <a:r>
              <a:rPr lang="en-US" altLang="ja-JP" dirty="0" smtClean="0"/>
              <a:t>new</a:t>
            </a:r>
            <a:r>
              <a:rPr lang="ja-JP" altLang="en-US" dirty="0" smtClean="0"/>
              <a:t>しています</a:t>
            </a:r>
            <a:endParaRPr lang="en-US" altLang="ja-JP" dirty="0" smtClean="0"/>
          </a:p>
          <a:p>
            <a:r>
              <a:rPr kumimoji="1" lang="ja-JP" altLang="en-US" dirty="0" smtClean="0"/>
              <a:t>つまり、ループ処理等の繰り返す場合、ループ処理が実行されるたびに</a:t>
            </a:r>
            <a:r>
              <a:rPr kumimoji="1" lang="en-US" altLang="ja-JP" dirty="0" smtClean="0"/>
              <a:t>new</a:t>
            </a:r>
            <a:r>
              <a:rPr kumimoji="1" lang="ja-JP" altLang="en-US" dirty="0" smtClean="0"/>
              <a:t>されるのでメモリ使用量が増えるため、問題なのでループ処理等では有効</a:t>
            </a:r>
            <a:endParaRPr kumimoji="1" lang="en-US" altLang="ja-JP" dirty="0" smtClean="0"/>
          </a:p>
          <a:p>
            <a:pPr>
              <a:buNone/>
            </a:pPr>
            <a:r>
              <a:rPr lang="en-US" altLang="ja-JP" dirty="0" smtClean="0"/>
              <a:t>【</a:t>
            </a:r>
            <a:r>
              <a:rPr lang="ja-JP" altLang="en-US" dirty="0" smtClean="0"/>
              <a:t>回答できない人の原因</a:t>
            </a:r>
            <a:r>
              <a:rPr lang="en-US" altLang="ja-JP" dirty="0" smtClean="0"/>
              <a:t>】</a:t>
            </a:r>
          </a:p>
          <a:p>
            <a:pPr>
              <a:buNone/>
            </a:pPr>
            <a:r>
              <a:rPr kumimoji="1" lang="ja-JP" altLang="en-US" dirty="0" smtClean="0"/>
              <a:t>今回はうわべだけしか理解していないのが</a:t>
            </a:r>
            <a:endParaRPr kumimoji="1" lang="en-US" altLang="ja-JP" dirty="0" smtClean="0"/>
          </a:p>
          <a:p>
            <a:pPr>
              <a:buNone/>
            </a:pPr>
            <a:r>
              <a:rPr kumimoji="1" lang="ja-JP" altLang="en-US" dirty="0" smtClean="0"/>
              <a:t>問題であり、</a:t>
            </a:r>
            <a:r>
              <a:rPr lang="ja-JP" altLang="en-US" b="1" dirty="0" smtClean="0">
                <a:solidFill>
                  <a:srgbClr val="FF0000"/>
                </a:solidFill>
              </a:rPr>
              <a:t>何故</a:t>
            </a:r>
            <a:r>
              <a:rPr kumimoji="1" lang="ja-JP" altLang="en-US" b="1" dirty="0" smtClean="0">
                <a:solidFill>
                  <a:srgbClr val="FF0000"/>
                </a:solidFill>
              </a:rPr>
              <a:t>？の意識</a:t>
            </a:r>
            <a:r>
              <a:rPr kumimoji="1" lang="ja-JP" altLang="en-US" dirty="0" smtClean="0"/>
              <a:t>が薄い</a:t>
            </a:r>
            <a:endParaRPr kumimoji="1" lang="ja-JP" alt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 </a:t>
            </a:r>
            <a:r>
              <a:rPr kumimoji="1" lang="ja-JP" altLang="en-US" dirty="0" smtClean="0"/>
              <a:t>今月の</a:t>
            </a:r>
            <a:r>
              <a:rPr kumimoji="1" lang="en-US" altLang="ja-JP" dirty="0" smtClean="0"/>
              <a:t>Scala</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it-IT" altLang="ja-JP" dirty="0" smtClean="0"/>
              <a:t>Scala Conference in Japan 2013</a:t>
            </a:r>
            <a:r>
              <a:rPr lang="ja-JP" altLang="en-US" dirty="0" smtClean="0"/>
              <a:t>が来年の</a:t>
            </a:r>
            <a:r>
              <a:rPr lang="en-US" altLang="ja-JP" dirty="0" smtClean="0"/>
              <a:t>3/12</a:t>
            </a:r>
            <a:r>
              <a:rPr lang="ja-JP" altLang="en-US" dirty="0" smtClean="0"/>
              <a:t>に開催される予定（有料ですが）</a:t>
            </a:r>
            <a:endParaRPr lang="en-US" altLang="ja-JP" dirty="0" smtClean="0"/>
          </a:p>
          <a:p>
            <a:r>
              <a:rPr lang="en-US" altLang="ja-JP" dirty="0" smtClean="0"/>
              <a:t>2012/11/09 Scala2.10.0 RC2</a:t>
            </a:r>
            <a:r>
              <a:rPr lang="ja-JP" altLang="en-US" dirty="0" smtClean="0"/>
              <a:t>リリース</a:t>
            </a:r>
            <a:endParaRPr lang="en-US" altLang="ja-JP" dirty="0" smtClean="0"/>
          </a:p>
          <a:p>
            <a:pPr marL="0" indent="0">
              <a:buNone/>
            </a:pPr>
            <a:r>
              <a:rPr lang="ja-JP" altLang="en-US" smtClean="0"/>
              <a:t>→もうすぐ正式リリースですかね</a:t>
            </a:r>
            <a:endParaRPr lang="en-US" altLang="ja-JP" dirty="0" smtClean="0"/>
          </a:p>
          <a:p>
            <a:r>
              <a:rPr lang="en-US" altLang="ja-JP" dirty="0"/>
              <a:t>TIOBE</a:t>
            </a:r>
            <a:r>
              <a:rPr lang="ja-JP" altLang="en-US" dirty="0"/>
              <a:t>言語ランキングで最新では</a:t>
            </a:r>
            <a:r>
              <a:rPr lang="en-US" altLang="ja-JP" dirty="0"/>
              <a:t>34</a:t>
            </a:r>
            <a:r>
              <a:rPr lang="ja-JP" altLang="en-US" dirty="0"/>
              <a:t>位（</a:t>
            </a:r>
            <a:r>
              <a:rPr lang="en-US" altLang="ja-JP" dirty="0"/>
              <a:t>2012/07</a:t>
            </a:r>
            <a:r>
              <a:rPr lang="ja-JP" altLang="en-US" dirty="0"/>
              <a:t>時点では</a:t>
            </a:r>
            <a:r>
              <a:rPr lang="en-US" altLang="ja-JP" dirty="0"/>
              <a:t>45</a:t>
            </a:r>
            <a:r>
              <a:rPr lang="ja-JP" altLang="en-US" dirty="0"/>
              <a:t>位）</a:t>
            </a:r>
            <a:endParaRPr kumimoji="1" lang="en-US" altLang="ja-JP" dirty="0" smtClean="0"/>
          </a:p>
          <a:p>
            <a:r>
              <a:rPr lang="ja-JP" altLang="en-US" dirty="0" smtClean="0"/>
              <a:t>今月の技術トピックス</a:t>
            </a:r>
            <a:endParaRPr lang="en-US" altLang="ja-JP" dirty="0" smtClean="0"/>
          </a:p>
          <a:p>
            <a:pPr marL="514350" indent="-514350">
              <a:buAutoNum type="arabicParenBoth"/>
            </a:pPr>
            <a:r>
              <a:rPr kumimoji="1" lang="en-US" altLang="ja-JP" dirty="0" smtClean="0"/>
              <a:t>main</a:t>
            </a:r>
          </a:p>
          <a:p>
            <a:pPr marL="514350" indent="-514350">
              <a:buAutoNum type="arabicParenBoth"/>
            </a:pPr>
            <a:r>
              <a:rPr lang="ja-JP" altLang="en-US" dirty="0" smtClean="0"/>
              <a:t>シングルトン</a:t>
            </a:r>
            <a:endParaRPr lang="en-US" altLang="ja-JP"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3-1-1. main</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Java</a:t>
            </a:r>
            <a:r>
              <a:rPr lang="ja-JP" altLang="en-US" dirty="0" smtClean="0"/>
              <a:t>、</a:t>
            </a:r>
            <a:r>
              <a:rPr lang="en-US" altLang="ja-JP" dirty="0" smtClean="0"/>
              <a:t>Scala</a:t>
            </a:r>
            <a:r>
              <a:rPr lang="ja-JP" altLang="en-US" dirty="0" smtClean="0"/>
              <a:t>の比較で進めていきます</a:t>
            </a:r>
            <a:endParaRPr lang="en-US" altLang="ja-JP" dirty="0" smtClean="0"/>
          </a:p>
          <a:p>
            <a:r>
              <a:rPr kumimoji="1" lang="ja-JP" altLang="en-US" dirty="0" smtClean="0"/>
              <a:t>まず、コマンドラインから実行する場合、</a:t>
            </a:r>
            <a:r>
              <a:rPr kumimoji="1" lang="en-US" altLang="ja-JP" dirty="0" smtClean="0"/>
              <a:t>Java</a:t>
            </a:r>
            <a:r>
              <a:rPr lang="ja-JP" altLang="en-US" dirty="0" smtClean="0"/>
              <a:t>、</a:t>
            </a:r>
            <a:r>
              <a:rPr kumimoji="1" lang="en-US" altLang="ja-JP" dirty="0" smtClean="0"/>
              <a:t>Scala</a:t>
            </a:r>
            <a:r>
              <a:rPr kumimoji="1" lang="ja-JP" altLang="en-US" dirty="0" smtClean="0"/>
              <a:t>共に</a:t>
            </a:r>
            <a:r>
              <a:rPr kumimoji="1" lang="en-US" altLang="ja-JP" dirty="0" smtClean="0"/>
              <a:t>main</a:t>
            </a:r>
            <a:r>
              <a:rPr kumimoji="1" lang="ja-JP" altLang="en-US" dirty="0" smtClean="0"/>
              <a:t>関数が呼ばれます。</a:t>
            </a:r>
            <a:endParaRPr kumimoji="1" lang="en-US" altLang="ja-JP" dirty="0" smtClean="0"/>
          </a:p>
          <a:p>
            <a:r>
              <a:rPr kumimoji="1" lang="ja-JP" altLang="en-US" dirty="0" smtClean="0"/>
              <a:t>まずはコマンドラインから引数を渡し、標準出力へ表示するプラグラムを比較</a:t>
            </a:r>
            <a:endParaRPr kumimoji="1" lang="en-US" altLang="ja-JP" dirty="0" smtClean="0"/>
          </a:p>
          <a:p>
            <a:pPr>
              <a:buNone/>
            </a:pPr>
            <a:r>
              <a:rPr lang="ja-JP" altLang="en-US" dirty="0" smtClean="0"/>
              <a:t>→サンプルのため、引数チェック等は省いています</a:t>
            </a:r>
            <a:endParaRPr lang="en-US" altLang="ja-JP" dirty="0" smtClean="0"/>
          </a:p>
          <a:p>
            <a:r>
              <a:rPr kumimoji="1" lang="ja-JP" altLang="en-US" dirty="0" smtClean="0"/>
              <a:t>まずは</a:t>
            </a:r>
            <a:r>
              <a:rPr lang="en-US" altLang="ja-JP" dirty="0" smtClean="0"/>
              <a:t>Test</a:t>
            </a:r>
            <a:r>
              <a:rPr lang="ja-JP" altLang="en-US" dirty="0" smtClean="0"/>
              <a:t>クラスをそれぞれ作成します</a:t>
            </a:r>
            <a:endParaRPr kumimoji="1" lang="ja-JP"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3-1-2. main</a:t>
            </a:r>
            <a:r>
              <a:rPr kumimoji="1" lang="ja-JP" altLang="en-US" dirty="0" smtClean="0"/>
              <a:t>（</a:t>
            </a:r>
            <a:r>
              <a:rPr lang="ja-JP" altLang="en-US" dirty="0" smtClean="0"/>
              <a:t>ソース比較</a:t>
            </a:r>
            <a:r>
              <a:rPr kumimoji="1" lang="ja-JP" altLang="en-US" dirty="0" smtClean="0"/>
              <a:t>）</a:t>
            </a:r>
            <a:endParaRPr kumimoji="1" lang="ja-JP" altLang="en-US" dirty="0"/>
          </a:p>
        </p:txBody>
      </p:sp>
      <p:sp>
        <p:nvSpPr>
          <p:cNvPr id="3" name="コンテンツ プレースホルダ 2"/>
          <p:cNvSpPr>
            <a:spLocks noGrp="1"/>
          </p:cNvSpPr>
          <p:nvPr>
            <p:ph idx="1"/>
          </p:nvPr>
        </p:nvSpPr>
        <p:spPr/>
        <p:txBody>
          <a:bodyPr>
            <a:normAutofit fontScale="62500" lnSpcReduction="20000"/>
          </a:bodyPr>
          <a:lstStyle/>
          <a:p>
            <a:pPr>
              <a:buNone/>
            </a:pPr>
            <a:r>
              <a:rPr lang="en-US" altLang="ja-JP" dirty="0" smtClean="0"/>
              <a:t>public class Test { // Java</a:t>
            </a:r>
          </a:p>
          <a:p>
            <a:pPr>
              <a:buNone/>
            </a:pPr>
            <a:r>
              <a:rPr lang="en-US" altLang="ja-JP" dirty="0" smtClean="0"/>
              <a:t>    public void main(String[] args) {</a:t>
            </a:r>
          </a:p>
          <a:p>
            <a:pPr>
              <a:buNone/>
            </a:pPr>
            <a:r>
              <a:rPr lang="en-US" altLang="ja-JP" dirty="0" smtClean="0"/>
              <a:t>        for (String param: args) {</a:t>
            </a:r>
          </a:p>
          <a:p>
            <a:pPr>
              <a:buNone/>
            </a:pPr>
            <a:r>
              <a:rPr lang="en-US" altLang="ja-JP" dirty="0" smtClean="0"/>
              <a:t>            System.out.println(args);</a:t>
            </a:r>
          </a:p>
          <a:p>
            <a:pPr>
              <a:buNone/>
            </a:pPr>
            <a:r>
              <a:rPr lang="en-US" altLang="ja-JP" dirty="0" smtClean="0"/>
              <a:t>        }</a:t>
            </a:r>
          </a:p>
          <a:p>
            <a:pPr>
              <a:buNone/>
            </a:pPr>
            <a:r>
              <a:rPr lang="en-US" altLang="ja-JP" dirty="0" smtClean="0"/>
              <a:t>    }</a:t>
            </a:r>
          </a:p>
          <a:p>
            <a:pPr>
              <a:buNone/>
            </a:pPr>
            <a:r>
              <a:rPr lang="en-US" altLang="ja-JP" dirty="0" smtClean="0"/>
              <a:t>}</a:t>
            </a:r>
            <a:endParaRPr lang="ja-JP" altLang="en-US" dirty="0" smtClean="0"/>
          </a:p>
          <a:p>
            <a:pPr>
              <a:buNone/>
            </a:pPr>
            <a:endParaRPr lang="en-US" altLang="ja-JP" dirty="0" smtClean="0"/>
          </a:p>
          <a:p>
            <a:pPr>
              <a:buNone/>
            </a:pPr>
            <a:r>
              <a:rPr lang="en-US" altLang="ja-JP" dirty="0" smtClean="0"/>
              <a:t>object Test { // Scala</a:t>
            </a:r>
          </a:p>
          <a:p>
            <a:pPr>
              <a:buNone/>
            </a:pPr>
            <a:r>
              <a:rPr lang="en-US" altLang="ja-JP" dirty="0" smtClean="0"/>
              <a:t>    def main(args: Array[String]) {</a:t>
            </a:r>
          </a:p>
          <a:p>
            <a:pPr>
              <a:buNone/>
            </a:pPr>
            <a:r>
              <a:rPr lang="en-US" altLang="ja-JP" dirty="0" smtClean="0"/>
              <a:t>        args.foreach(println)</a:t>
            </a:r>
          </a:p>
          <a:p>
            <a:pPr>
              <a:buNone/>
            </a:pPr>
            <a:r>
              <a:rPr lang="en-US" altLang="ja-JP" dirty="0" smtClean="0"/>
              <a:t>    }</a:t>
            </a:r>
          </a:p>
          <a:p>
            <a:pPr>
              <a:buNone/>
            </a:pPr>
            <a:r>
              <a:rPr lang="en-US" altLang="ja-JP" dirty="0" smtClean="0"/>
              <a:t>}</a:t>
            </a:r>
          </a:p>
          <a:p>
            <a:r>
              <a:rPr kumimoji="1" lang="en-US" altLang="ja-JP" dirty="0" smtClean="0"/>
              <a:t>Java</a:t>
            </a:r>
            <a:r>
              <a:rPr kumimoji="1" lang="ja-JP" altLang="en-US" dirty="0" smtClean="0"/>
              <a:t>と</a:t>
            </a:r>
            <a:r>
              <a:rPr kumimoji="1" lang="en-US" altLang="ja-JP" dirty="0" smtClean="0"/>
              <a:t>Scala</a:t>
            </a:r>
            <a:r>
              <a:rPr kumimoji="1" lang="ja-JP" altLang="en-US" dirty="0" smtClean="0"/>
              <a:t>を比べていくつか違いますよね？</a:t>
            </a:r>
            <a:endParaRPr kumimoji="1" lang="ja-JP" alt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3-1-3. main</a:t>
            </a:r>
            <a:r>
              <a:rPr kumimoji="1" lang="ja-JP" altLang="en-US" dirty="0" smtClean="0"/>
              <a:t>の違い</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lang="ja-JP" altLang="en-US" dirty="0" smtClean="0"/>
              <a:t>修飾子の違い</a:t>
            </a:r>
            <a:endParaRPr lang="en-US" altLang="ja-JP" dirty="0" smtClean="0"/>
          </a:p>
          <a:p>
            <a:pPr>
              <a:buNone/>
            </a:pPr>
            <a:r>
              <a:rPr lang="ja-JP" altLang="en-US" dirty="0" smtClean="0"/>
              <a:t>→指定無しだと</a:t>
            </a:r>
            <a:r>
              <a:rPr lang="en-US" altLang="ja-JP" dirty="0" smtClean="0"/>
              <a:t>Java</a:t>
            </a:r>
            <a:r>
              <a:rPr lang="ja-JP" altLang="en-US" dirty="0" smtClean="0"/>
              <a:t>はデフォルト、</a:t>
            </a:r>
            <a:r>
              <a:rPr lang="en-US" altLang="ja-JP" dirty="0" smtClean="0"/>
              <a:t>scala</a:t>
            </a:r>
            <a:r>
              <a:rPr lang="ja-JP" altLang="en-US" dirty="0" smtClean="0"/>
              <a:t>は</a:t>
            </a:r>
            <a:r>
              <a:rPr lang="en-US" altLang="ja-JP" dirty="0" smtClean="0"/>
              <a:t>public</a:t>
            </a:r>
            <a:r>
              <a:rPr lang="ja-JP" altLang="en-US" dirty="0" smtClean="0"/>
              <a:t>となる</a:t>
            </a:r>
            <a:endParaRPr lang="en-US" altLang="ja-JP" dirty="0" smtClean="0"/>
          </a:p>
          <a:p>
            <a:r>
              <a:rPr lang="en-US" altLang="ja-JP" dirty="0" smtClean="0"/>
              <a:t>class</a:t>
            </a:r>
            <a:r>
              <a:rPr lang="ja-JP" altLang="en-US" dirty="0" smtClean="0"/>
              <a:t>と</a:t>
            </a:r>
            <a:r>
              <a:rPr lang="en-US" altLang="ja-JP" dirty="0" smtClean="0"/>
              <a:t>object</a:t>
            </a:r>
            <a:r>
              <a:rPr lang="ja-JP" altLang="en-US" dirty="0" smtClean="0"/>
              <a:t>の違い（後で説明します）</a:t>
            </a:r>
            <a:endParaRPr lang="en-US" altLang="ja-JP" dirty="0" smtClean="0"/>
          </a:p>
          <a:p>
            <a:r>
              <a:rPr lang="ja-JP" altLang="en-US" dirty="0" smtClean="0"/>
              <a:t>メソッド定義（</a:t>
            </a:r>
            <a:r>
              <a:rPr lang="en-US" altLang="ja-JP" dirty="0" smtClean="0"/>
              <a:t>Scala</a:t>
            </a:r>
            <a:r>
              <a:rPr lang="ja-JP" altLang="en-US" dirty="0" smtClean="0"/>
              <a:t>は</a:t>
            </a:r>
            <a:r>
              <a:rPr lang="en-US" altLang="ja-JP" dirty="0" smtClean="0"/>
              <a:t>def</a:t>
            </a:r>
            <a:r>
              <a:rPr lang="ja-JP" altLang="en-US" dirty="0" smtClean="0"/>
              <a:t>を付ける）</a:t>
            </a:r>
            <a:endParaRPr lang="en-US" altLang="ja-JP" dirty="0" smtClean="0"/>
          </a:p>
          <a:p>
            <a:r>
              <a:rPr kumimoji="1" lang="ja-JP" altLang="en-US" dirty="0" smtClean="0"/>
              <a:t>戻り値の指定方法</a:t>
            </a:r>
            <a:endParaRPr kumimoji="1" lang="en-US" altLang="ja-JP" dirty="0" smtClean="0"/>
          </a:p>
          <a:p>
            <a:pPr>
              <a:buNone/>
            </a:pPr>
            <a:r>
              <a:rPr lang="ja-JP" altLang="en-US" dirty="0" smtClean="0"/>
              <a:t>→戻り値無しの場合は</a:t>
            </a:r>
            <a:r>
              <a:rPr lang="en-US" altLang="ja-JP" dirty="0" smtClean="0"/>
              <a:t>Java</a:t>
            </a:r>
            <a:r>
              <a:rPr lang="ja-JP" altLang="en-US" dirty="0" smtClean="0"/>
              <a:t>は「</a:t>
            </a:r>
            <a:r>
              <a:rPr lang="en-US" altLang="ja-JP" dirty="0" smtClean="0"/>
              <a:t>void</a:t>
            </a:r>
            <a:r>
              <a:rPr lang="ja-JP" altLang="en-US" dirty="0" smtClean="0"/>
              <a:t>」、</a:t>
            </a:r>
            <a:r>
              <a:rPr lang="en-US" altLang="ja-JP" dirty="0" smtClean="0"/>
              <a:t>Scala</a:t>
            </a:r>
            <a:r>
              <a:rPr lang="ja-JP" altLang="en-US" dirty="0" smtClean="0"/>
              <a:t>は「</a:t>
            </a:r>
            <a:r>
              <a:rPr lang="en-US" altLang="ja-JP" dirty="0" smtClean="0"/>
              <a:t>Unit</a:t>
            </a:r>
            <a:r>
              <a:rPr lang="ja-JP" altLang="en-US" dirty="0" smtClean="0"/>
              <a:t>」となるが引数と「</a:t>
            </a:r>
            <a:r>
              <a:rPr lang="en-US" altLang="ja-JP" dirty="0" smtClean="0"/>
              <a:t>{</a:t>
            </a:r>
            <a:r>
              <a:rPr lang="ja-JP" altLang="en-US" dirty="0" smtClean="0"/>
              <a:t>」の間に「</a:t>
            </a:r>
            <a:r>
              <a:rPr lang="en-US" altLang="ja-JP" dirty="0" smtClean="0"/>
              <a:t>=</a:t>
            </a:r>
            <a:r>
              <a:rPr lang="ja-JP" altLang="en-US" dirty="0" smtClean="0"/>
              <a:t>」が無い場合は無条件で「</a:t>
            </a:r>
            <a:r>
              <a:rPr lang="en-US" altLang="ja-JP" dirty="0" smtClean="0"/>
              <a:t>Unit</a:t>
            </a:r>
            <a:r>
              <a:rPr lang="ja-JP" altLang="en-US" dirty="0" smtClean="0"/>
              <a:t>」指定したことと同様</a:t>
            </a:r>
            <a:endParaRPr kumimoji="1" lang="en-US" altLang="ja-JP" dirty="0" smtClean="0"/>
          </a:p>
          <a:p>
            <a:r>
              <a:rPr lang="ja-JP" altLang="en-US" dirty="0" smtClean="0"/>
              <a:t>関数型の構文（日を改めて説明）</a:t>
            </a:r>
            <a:endParaRPr lang="en-US" altLang="ja-JP" dirty="0" smtClean="0"/>
          </a:p>
          <a:p>
            <a:r>
              <a:rPr lang="ja-JP" altLang="en-US" dirty="0" smtClean="0"/>
              <a:t>もう一つ、不自然なところがあったんですがわかりましたか？</a:t>
            </a:r>
            <a:endParaRPr lang="en-US" altLang="ja-JP" dirty="0" smtClean="0"/>
          </a:p>
          <a:p>
            <a:pPr>
              <a:buNone/>
            </a:pPr>
            <a:r>
              <a:rPr kumimoji="1" lang="ja-JP" altLang="en-US" dirty="0" smtClean="0"/>
              <a:t>→これがわかれば技術者として</a:t>
            </a:r>
            <a:r>
              <a:rPr lang="ja-JP" altLang="en-US" dirty="0" smtClean="0"/>
              <a:t>必要な</a:t>
            </a:r>
            <a:r>
              <a:rPr kumimoji="1" lang="ja-JP" altLang="en-US" dirty="0" smtClean="0"/>
              <a:t>理論的なセンス有</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 </a:t>
            </a:r>
            <a:r>
              <a:rPr kumimoji="1" lang="ja-JP" altLang="en-US" dirty="0" smtClean="0"/>
              <a:t>モバイル関連ニュース</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ja-JP" altLang="en-US" dirty="0" smtClean="0"/>
              <a:t>最近はモバイル関連のニュースが多いですね。</a:t>
            </a:r>
            <a:endParaRPr kumimoji="1" lang="en-US" altLang="ja-JP" dirty="0" smtClean="0"/>
          </a:p>
          <a:p>
            <a:r>
              <a:rPr lang="ja-JP" altLang="en-US" dirty="0" smtClean="0"/>
              <a:t>最近、気になっている書籍は「」</a:t>
            </a:r>
            <a:endParaRPr lang="en-US" altLang="ja-JP" dirty="0" smtClean="0"/>
          </a:p>
          <a:p>
            <a:pPr>
              <a:buNone/>
            </a:pPr>
            <a:r>
              <a:rPr lang="ja-JP" altLang="en-US" dirty="0" smtClean="0"/>
              <a:t>→読んだ人、いれば感想教えて！</a:t>
            </a:r>
            <a:endParaRPr lang="en-US" altLang="ja-JP" dirty="0" smtClean="0"/>
          </a:p>
          <a:p>
            <a:r>
              <a:rPr lang="ja-JP" altLang="en-US" dirty="0" smtClean="0"/>
              <a:t>以下の気になるニュース</a:t>
            </a:r>
            <a:endParaRPr lang="en-US" altLang="ja-JP" dirty="0" smtClean="0"/>
          </a:p>
          <a:p>
            <a:pPr marL="514350" indent="-514350">
              <a:buAutoNum type="arabicParenBoth"/>
            </a:pPr>
            <a:r>
              <a:rPr lang="en-US" altLang="ja-JP" dirty="0" smtClean="0"/>
              <a:t>Oracle ADF Mobile</a:t>
            </a:r>
          </a:p>
          <a:p>
            <a:pPr marL="514350" indent="-514350">
              <a:buAutoNum type="arabicParenBoth"/>
            </a:pPr>
            <a:r>
              <a:rPr kumimoji="1" lang="en-US" altLang="ja-JP" dirty="0" smtClean="0"/>
              <a:t>Codename One</a:t>
            </a:r>
          </a:p>
          <a:p>
            <a:pPr marL="514350" indent="-514350">
              <a:buAutoNum type="arabicParenBoth"/>
            </a:pPr>
            <a:r>
              <a:rPr kumimoji="1" lang="en-US" altLang="ja-JP" dirty="0" smtClean="0"/>
              <a:t>Bootstrap</a:t>
            </a:r>
            <a:r>
              <a:rPr kumimoji="1" lang="ja-JP" altLang="en-US" dirty="0" smtClean="0"/>
              <a:t>（モバイル限定ではないけど・・・）</a:t>
            </a:r>
            <a:endParaRPr kumimoji="1" lang="ja-JP"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3-1-4. </a:t>
            </a:r>
            <a:r>
              <a:rPr lang="en-US" altLang="ja-JP" dirty="0" smtClean="0"/>
              <a:t>Predef</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ja-JP" altLang="en-US" dirty="0" smtClean="0"/>
              <a:t>不自然だったのは「</a:t>
            </a:r>
            <a:r>
              <a:rPr kumimoji="1" lang="en-US" altLang="ja-JP" dirty="0" smtClean="0"/>
              <a:t>println</a:t>
            </a:r>
            <a:r>
              <a:rPr kumimoji="1" lang="ja-JP" altLang="en-US" dirty="0" smtClean="0"/>
              <a:t>」です</a:t>
            </a:r>
            <a:endParaRPr kumimoji="1" lang="en-US" altLang="ja-JP" dirty="0" smtClean="0"/>
          </a:p>
          <a:p>
            <a:r>
              <a:rPr lang="en-US" altLang="ja-JP" dirty="0" smtClean="0"/>
              <a:t>Scala</a:t>
            </a:r>
            <a:r>
              <a:rPr lang="ja-JP" altLang="en-US" dirty="0" smtClean="0"/>
              <a:t>、</a:t>
            </a:r>
            <a:r>
              <a:rPr lang="en-US" altLang="ja-JP" dirty="0" smtClean="0"/>
              <a:t>Java</a:t>
            </a:r>
            <a:r>
              <a:rPr lang="ja-JP" altLang="en-US" dirty="0" smtClean="0"/>
              <a:t>共にメソッドを使用するのにメソッドを保持しているクラスが必要です</a:t>
            </a:r>
            <a:endParaRPr lang="en-US" altLang="ja-JP" dirty="0" smtClean="0"/>
          </a:p>
          <a:p>
            <a:r>
              <a:rPr kumimoji="1" lang="ja-JP" altLang="en-US" dirty="0" smtClean="0"/>
              <a:t>では、何故？「</a:t>
            </a:r>
            <a:r>
              <a:rPr kumimoji="1" lang="en-US" altLang="ja-JP" dirty="0" smtClean="0"/>
              <a:t>println</a:t>
            </a:r>
            <a:r>
              <a:rPr kumimoji="1" lang="ja-JP" altLang="en-US" dirty="0" smtClean="0"/>
              <a:t>」はいきなり使えているのでしょうか？</a:t>
            </a:r>
            <a:endParaRPr kumimoji="1" lang="en-US" altLang="ja-JP" dirty="0" smtClean="0"/>
          </a:p>
          <a:p>
            <a:r>
              <a:rPr lang="en-US" altLang="ja-JP" dirty="0" smtClean="0"/>
              <a:t>Scala</a:t>
            </a:r>
            <a:r>
              <a:rPr lang="ja-JP" altLang="en-US" dirty="0" smtClean="0"/>
              <a:t>ソース全てに「</a:t>
            </a:r>
            <a:r>
              <a:rPr lang="en-US" altLang="ja-JP" dirty="0" smtClean="0"/>
              <a:t>Predef</a:t>
            </a:r>
            <a:r>
              <a:rPr lang="ja-JP" altLang="en-US" dirty="0" smtClean="0"/>
              <a:t>」というシングルトンオブジェクトを暗黙インポートしている</a:t>
            </a:r>
            <a:endParaRPr lang="en-US" altLang="ja-JP" dirty="0" smtClean="0"/>
          </a:p>
          <a:p>
            <a:pPr>
              <a:buNone/>
            </a:pPr>
            <a:r>
              <a:rPr lang="ja-JP" altLang="en-US" dirty="0" smtClean="0"/>
              <a:t>→</a:t>
            </a:r>
            <a:r>
              <a:rPr lang="en-US" altLang="ja-JP" dirty="0" smtClean="0"/>
              <a:t>Java</a:t>
            </a:r>
            <a:r>
              <a:rPr lang="ja-JP" altLang="en-US" dirty="0" smtClean="0"/>
              <a:t>で言うと、</a:t>
            </a:r>
            <a:r>
              <a:rPr lang="en-US" altLang="ja-JP" dirty="0" smtClean="0"/>
              <a:t>static</a:t>
            </a:r>
            <a:r>
              <a:rPr lang="ja-JP" altLang="en-US" dirty="0" smtClean="0"/>
              <a:t>インポートみたいな感じ</a:t>
            </a:r>
            <a:endParaRPr lang="en-US" altLang="ja-JP" dirty="0" smtClean="0"/>
          </a:p>
          <a:p>
            <a:r>
              <a:rPr kumimoji="1" lang="ja-JP" altLang="en-US" dirty="0" smtClean="0"/>
              <a:t>つまり、「</a:t>
            </a:r>
            <a:r>
              <a:rPr kumimoji="1" lang="en-US" altLang="ja-JP" dirty="0" smtClean="0"/>
              <a:t>Predef.println</a:t>
            </a:r>
            <a:r>
              <a:rPr kumimoji="1" lang="ja-JP" altLang="en-US" dirty="0" smtClean="0"/>
              <a:t>」を利用している</a:t>
            </a:r>
            <a:endParaRPr kumimoji="1" lang="en-US" altLang="ja-JP" dirty="0" smtClean="0"/>
          </a:p>
          <a:p>
            <a:pPr>
              <a:buNone/>
            </a:pPr>
            <a:r>
              <a:rPr lang="ja-JP" altLang="en-US" dirty="0" smtClean="0"/>
              <a:t>→「</a:t>
            </a:r>
            <a:r>
              <a:rPr lang="en-US" altLang="ja-JP" dirty="0" smtClean="0"/>
              <a:t>import Predef._</a:t>
            </a:r>
            <a:r>
              <a:rPr lang="ja-JP" altLang="en-US" dirty="0" smtClean="0"/>
              <a:t>」が内部で定義されているため上記のような記述が可能</a:t>
            </a:r>
            <a:endParaRPr kumimoji="1" lang="ja-JP"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3-1-5. Any</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smtClean="0"/>
              <a:t>Java</a:t>
            </a:r>
            <a:r>
              <a:rPr kumimoji="1" lang="ja-JP" altLang="en-US" dirty="0" smtClean="0"/>
              <a:t>の場合、クラス作成時に基底クラスは「</a:t>
            </a:r>
            <a:r>
              <a:rPr kumimoji="1" lang="en-US" altLang="ja-JP" dirty="0" smtClean="0"/>
              <a:t>Object</a:t>
            </a:r>
            <a:r>
              <a:rPr kumimoji="1" lang="ja-JP" altLang="en-US" dirty="0" smtClean="0"/>
              <a:t>」となりますが、</a:t>
            </a:r>
            <a:r>
              <a:rPr kumimoji="1" lang="en-US" altLang="ja-JP" dirty="0" smtClean="0"/>
              <a:t>Scala</a:t>
            </a:r>
            <a:r>
              <a:rPr kumimoji="1" lang="ja-JP" altLang="en-US" dirty="0" smtClean="0"/>
              <a:t>の場合は「</a:t>
            </a:r>
            <a:r>
              <a:rPr kumimoji="1" lang="en-US" altLang="ja-JP" dirty="0" smtClean="0"/>
              <a:t>Any</a:t>
            </a:r>
            <a:r>
              <a:rPr kumimoji="1" lang="ja-JP" altLang="en-US" dirty="0" smtClean="0"/>
              <a:t>」</a:t>
            </a:r>
            <a:endParaRPr kumimoji="1" lang="en-US" altLang="ja-JP" dirty="0" smtClean="0"/>
          </a:p>
          <a:p>
            <a:r>
              <a:rPr lang="ja-JP" altLang="en-US" dirty="0" smtClean="0"/>
              <a:t>更に「</a:t>
            </a:r>
            <a:r>
              <a:rPr lang="en-US" altLang="ja-JP" dirty="0" smtClean="0"/>
              <a:t>AnyRef</a:t>
            </a:r>
            <a:r>
              <a:rPr lang="ja-JP" altLang="en-US" dirty="0" smtClean="0"/>
              <a:t>」、「</a:t>
            </a:r>
            <a:r>
              <a:rPr lang="en-US" altLang="ja-JP" dirty="0" smtClean="0"/>
              <a:t>AnyVal</a:t>
            </a:r>
            <a:r>
              <a:rPr lang="ja-JP" altLang="en-US" dirty="0" smtClean="0"/>
              <a:t>」があり、</a:t>
            </a:r>
            <a:r>
              <a:rPr lang="en-US" altLang="ja-JP" dirty="0" smtClean="0"/>
              <a:t>Java</a:t>
            </a:r>
            <a:r>
              <a:rPr lang="ja-JP" altLang="en-US" dirty="0" smtClean="0"/>
              <a:t>のプリミティブ型に相当する基底元は「</a:t>
            </a:r>
            <a:r>
              <a:rPr lang="en-US" altLang="ja-JP" dirty="0" smtClean="0"/>
              <a:t>AnyVal</a:t>
            </a:r>
            <a:r>
              <a:rPr lang="ja-JP" altLang="en-US" dirty="0" smtClean="0"/>
              <a:t>」であり、それ以外が「</a:t>
            </a:r>
            <a:r>
              <a:rPr lang="en-US" altLang="ja-JP" dirty="0" smtClean="0"/>
              <a:t>AnyRef</a:t>
            </a:r>
            <a:r>
              <a:rPr lang="ja-JP" altLang="en-US" dirty="0" smtClean="0"/>
              <a:t>」となります</a:t>
            </a:r>
            <a:endParaRPr lang="en-US" altLang="ja-JP" dirty="0" smtClean="0"/>
          </a:p>
          <a:p>
            <a:r>
              <a:rPr kumimoji="1" lang="en-US" altLang="ja-JP" dirty="0" smtClean="0"/>
              <a:t>Any</a:t>
            </a:r>
            <a:r>
              <a:rPr kumimoji="1" lang="ja-JP" altLang="en-US" dirty="0" smtClean="0"/>
              <a:t>には</a:t>
            </a:r>
            <a:r>
              <a:rPr kumimoji="1" lang="en-US" altLang="ja-JP" dirty="0" smtClean="0"/>
              <a:t>Java</a:t>
            </a:r>
            <a:r>
              <a:rPr kumimoji="1" lang="ja-JP" altLang="en-US" dirty="0" smtClean="0"/>
              <a:t>の</a:t>
            </a:r>
            <a:r>
              <a:rPr kumimoji="1" lang="en-US" altLang="ja-JP" dirty="0" smtClean="0"/>
              <a:t>Object</a:t>
            </a:r>
            <a:r>
              <a:rPr kumimoji="1" lang="ja-JP" altLang="en-US" dirty="0" smtClean="0"/>
              <a:t>クラス同様に「</a:t>
            </a:r>
            <a:r>
              <a:rPr kumimoji="1" lang="en-US" altLang="ja-JP" dirty="0" smtClean="0"/>
              <a:t>equals</a:t>
            </a:r>
            <a:r>
              <a:rPr kumimoji="1" lang="ja-JP" altLang="en-US" dirty="0" smtClean="0"/>
              <a:t>」、「</a:t>
            </a:r>
            <a:r>
              <a:rPr kumimoji="1" lang="en-US" altLang="ja-JP" dirty="0" smtClean="0"/>
              <a:t>toString</a:t>
            </a:r>
            <a:r>
              <a:rPr kumimoji="1" lang="ja-JP" altLang="en-US" dirty="0" smtClean="0"/>
              <a:t>」などが定義されている</a:t>
            </a:r>
            <a:endParaRPr kumimoji="1" lang="ja-JP" alt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3-1-6. Application</a:t>
            </a:r>
            <a:r>
              <a:rPr lang="ja-JP" altLang="en-US" dirty="0" smtClean="0"/>
              <a:t>トレイト</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kumimoji="1" lang="ja-JP" altLang="en-US" dirty="0" smtClean="0"/>
              <a:t>先ほどの例では引数が必要だったため、</a:t>
            </a:r>
            <a:r>
              <a:rPr lang="en-US" altLang="ja-JP" dirty="0" smtClean="0"/>
              <a:t> main</a:t>
            </a:r>
            <a:r>
              <a:rPr lang="ja-JP" altLang="en-US" dirty="0" smtClean="0"/>
              <a:t>関数を利用しましたが引数が不要な場合、「</a:t>
            </a:r>
            <a:r>
              <a:rPr lang="en-US" altLang="ja-JP" dirty="0" smtClean="0"/>
              <a:t>Application</a:t>
            </a:r>
            <a:r>
              <a:rPr lang="ja-JP" altLang="en-US" dirty="0" smtClean="0"/>
              <a:t>」</a:t>
            </a:r>
            <a:r>
              <a:rPr lang="en-US" altLang="ja-JP" dirty="0" smtClean="0"/>
              <a:t>trait</a:t>
            </a:r>
            <a:r>
              <a:rPr lang="ja-JP" altLang="en-US" dirty="0" smtClean="0"/>
              <a:t>を</a:t>
            </a:r>
            <a:r>
              <a:rPr lang="en-US" altLang="ja-JP" dirty="0" smtClean="0"/>
              <a:t>mixin</a:t>
            </a:r>
            <a:r>
              <a:rPr lang="ja-JP" altLang="en-US" dirty="0" smtClean="0"/>
              <a:t>すれば、実行可能</a:t>
            </a:r>
            <a:endParaRPr lang="en-US" altLang="ja-JP" dirty="0" smtClean="0"/>
          </a:p>
          <a:p>
            <a:r>
              <a:rPr lang="en-US" altLang="ja-JP" dirty="0" smtClean="0"/>
              <a:t>trait</a:t>
            </a:r>
            <a:r>
              <a:rPr lang="ja-JP" altLang="en-US" dirty="0" smtClean="0"/>
              <a:t>とは</a:t>
            </a:r>
            <a:r>
              <a:rPr lang="en-US" altLang="ja-JP" dirty="0" smtClean="0"/>
              <a:t>mixin</a:t>
            </a:r>
            <a:r>
              <a:rPr lang="ja-JP" altLang="en-US" dirty="0" smtClean="0"/>
              <a:t>することができる、</a:t>
            </a:r>
            <a:r>
              <a:rPr lang="en-US" altLang="ja-JP" dirty="0" smtClean="0"/>
              <a:t>Java</a:t>
            </a:r>
            <a:r>
              <a:rPr lang="ja-JP" altLang="en-US" dirty="0" smtClean="0"/>
              <a:t>でいうと</a:t>
            </a:r>
            <a:r>
              <a:rPr lang="en-US" altLang="ja-JP" dirty="0" smtClean="0"/>
              <a:t>abstract</a:t>
            </a:r>
            <a:r>
              <a:rPr lang="ja-JP" altLang="en-US" dirty="0" smtClean="0"/>
              <a:t>クラス的な感じ</a:t>
            </a:r>
            <a:endParaRPr lang="en-US" altLang="ja-JP" dirty="0" smtClean="0"/>
          </a:p>
          <a:p>
            <a:pPr>
              <a:buNone/>
            </a:pPr>
            <a:r>
              <a:rPr lang="ja-JP" altLang="en-US" dirty="0" smtClean="0"/>
              <a:t>→詳細な</a:t>
            </a:r>
            <a:r>
              <a:rPr lang="en-US" altLang="ja-JP" dirty="0" smtClean="0"/>
              <a:t>trait</a:t>
            </a:r>
            <a:r>
              <a:rPr lang="ja-JP" altLang="en-US" dirty="0" smtClean="0"/>
              <a:t>、</a:t>
            </a:r>
            <a:r>
              <a:rPr lang="en-US" altLang="ja-JP" smtClean="0"/>
              <a:t>mixin</a:t>
            </a:r>
            <a:r>
              <a:rPr lang="ja-JP" altLang="en-US" smtClean="0"/>
              <a:t>に</a:t>
            </a:r>
            <a:r>
              <a:rPr lang="ja-JP" altLang="en-US" dirty="0" smtClean="0"/>
              <a:t>ついては、また後日説明します</a:t>
            </a:r>
            <a:endParaRPr lang="en-US" altLang="ja-JP" dirty="0" smtClean="0"/>
          </a:p>
          <a:p>
            <a:pPr>
              <a:buNone/>
            </a:pPr>
            <a:r>
              <a:rPr lang="en-US" altLang="ja-JP" dirty="0" smtClean="0"/>
              <a:t>【</a:t>
            </a:r>
            <a:r>
              <a:rPr lang="ja-JP" altLang="en-US" dirty="0" smtClean="0"/>
              <a:t>ソースサンプル</a:t>
            </a:r>
            <a:r>
              <a:rPr lang="en-US" altLang="ja-JP" dirty="0" smtClean="0"/>
              <a:t>】</a:t>
            </a:r>
          </a:p>
          <a:p>
            <a:pPr>
              <a:buNone/>
            </a:pPr>
            <a:r>
              <a:rPr lang="en-US" altLang="ja-JP" dirty="0" smtClean="0"/>
              <a:t>object Test extends Application {</a:t>
            </a:r>
          </a:p>
          <a:p>
            <a:pPr>
              <a:buNone/>
            </a:pPr>
            <a:r>
              <a:rPr kumimoji="1" lang="en-US" altLang="ja-JP" dirty="0" smtClean="0"/>
              <a:t>    println(“Hello World”)</a:t>
            </a:r>
          </a:p>
          <a:p>
            <a:pPr>
              <a:buNone/>
            </a:pPr>
            <a:r>
              <a:rPr lang="en-US" altLang="ja-JP" dirty="0" smtClean="0"/>
              <a:t>}</a:t>
            </a:r>
            <a:endParaRPr kumimoji="1" lang="ja-JP" alt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3-2-1. </a:t>
            </a:r>
            <a:r>
              <a:rPr kumimoji="1" lang="ja-JP" altLang="en-US" dirty="0" smtClean="0"/>
              <a:t>シングルトン</a:t>
            </a:r>
            <a:endParaRPr kumimoji="1" lang="ja-JP" altLang="en-US" dirty="0"/>
          </a:p>
        </p:txBody>
      </p:sp>
      <p:sp>
        <p:nvSpPr>
          <p:cNvPr id="3" name="コンテンツ プレースホルダ 2"/>
          <p:cNvSpPr>
            <a:spLocks noGrp="1"/>
          </p:cNvSpPr>
          <p:nvPr>
            <p:ph idx="1"/>
          </p:nvPr>
        </p:nvSpPr>
        <p:spPr/>
        <p:txBody>
          <a:bodyPr>
            <a:normAutofit fontScale="92500"/>
          </a:bodyPr>
          <a:lstStyle/>
          <a:p>
            <a:r>
              <a:rPr kumimoji="1" lang="ja-JP" altLang="en-US" dirty="0" smtClean="0"/>
              <a:t>先ほどの</a:t>
            </a:r>
            <a:r>
              <a:rPr kumimoji="1" lang="en-US" altLang="ja-JP" dirty="0" smtClean="0"/>
              <a:t>Scala</a:t>
            </a:r>
            <a:r>
              <a:rPr kumimoji="1" lang="ja-JP" altLang="en-US" dirty="0" smtClean="0"/>
              <a:t>ソースで「</a:t>
            </a:r>
            <a:r>
              <a:rPr kumimoji="1" lang="en-US" altLang="ja-JP" dirty="0" smtClean="0"/>
              <a:t>object</a:t>
            </a:r>
            <a:r>
              <a:rPr kumimoji="1" lang="ja-JP" altLang="en-US" dirty="0" smtClean="0"/>
              <a:t>」とでてきましたが、クラス定義するときは「</a:t>
            </a:r>
            <a:r>
              <a:rPr kumimoji="1" lang="en-US" altLang="ja-JP" dirty="0" smtClean="0"/>
              <a:t>class</a:t>
            </a:r>
            <a:r>
              <a:rPr kumimoji="1" lang="ja-JP" altLang="en-US" dirty="0" smtClean="0"/>
              <a:t>」を使用</a:t>
            </a:r>
            <a:endParaRPr kumimoji="1" lang="en-US" altLang="ja-JP" dirty="0" smtClean="0"/>
          </a:p>
          <a:p>
            <a:r>
              <a:rPr kumimoji="1" lang="ja-JP" altLang="en-US" dirty="0" smtClean="0"/>
              <a:t>いくつか違うこと箇所がありますが一番の違いは「</a:t>
            </a:r>
            <a:r>
              <a:rPr kumimoji="1" lang="en-US" altLang="ja-JP" dirty="0" smtClean="0"/>
              <a:t>object</a:t>
            </a:r>
            <a:r>
              <a:rPr kumimoji="1" lang="ja-JP" altLang="en-US" dirty="0" smtClean="0"/>
              <a:t>」指定の場合、シングルトンオブジェクトとなります</a:t>
            </a:r>
            <a:endParaRPr kumimoji="1" lang="en-US" altLang="ja-JP" dirty="0" smtClean="0"/>
          </a:p>
          <a:p>
            <a:pPr>
              <a:buNone/>
            </a:pPr>
            <a:r>
              <a:rPr lang="ja-JP" altLang="en-US" dirty="0" smtClean="0"/>
              <a:t>→</a:t>
            </a:r>
            <a:r>
              <a:rPr lang="en-US" altLang="ja-JP" dirty="0" smtClean="0"/>
              <a:t>class</a:t>
            </a:r>
            <a:r>
              <a:rPr lang="ja-JP" altLang="en-US" dirty="0" smtClean="0"/>
              <a:t>との違いはクラスパラメータ定義ができないなど</a:t>
            </a:r>
            <a:endParaRPr kumimoji="1" lang="en-US" altLang="ja-JP" dirty="0" smtClean="0"/>
          </a:p>
          <a:p>
            <a:r>
              <a:rPr lang="ja-JP" altLang="en-US" dirty="0" smtClean="0"/>
              <a:t>また、</a:t>
            </a:r>
            <a:r>
              <a:rPr lang="en-US" altLang="ja-JP" dirty="0" smtClean="0"/>
              <a:t>Scala</a:t>
            </a:r>
            <a:r>
              <a:rPr lang="ja-JP" altLang="en-US" dirty="0" smtClean="0"/>
              <a:t>には静的メソッドは作成できないので、</a:t>
            </a:r>
            <a:r>
              <a:rPr lang="en-US" altLang="ja-JP" dirty="0" smtClean="0"/>
              <a:t>object</a:t>
            </a:r>
            <a:r>
              <a:rPr lang="ja-JP" altLang="en-US" dirty="0" smtClean="0"/>
              <a:t>を使うことで同様のことが実現できます</a:t>
            </a:r>
            <a:endParaRPr kumimoji="1" lang="en-US" altLang="ja-JP" dirty="0" smtClean="0"/>
          </a:p>
          <a:p>
            <a:endParaRPr kumimoji="1" lang="ja-JP" alt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3-2-2. </a:t>
            </a:r>
            <a:r>
              <a:rPr kumimoji="1" lang="ja-JP" altLang="en-US" dirty="0" smtClean="0"/>
              <a:t>シングルトン（</a:t>
            </a:r>
            <a:r>
              <a:rPr kumimoji="1" lang="en-US" altLang="ja-JP" dirty="0" smtClean="0"/>
              <a:t>Java</a:t>
            </a:r>
            <a:r>
              <a:rPr kumimoji="1" lang="ja-JP" altLang="en-US" dirty="0" smtClean="0"/>
              <a:t>）</a:t>
            </a:r>
            <a:endParaRPr kumimoji="1" lang="ja-JP" altLang="en-US" dirty="0"/>
          </a:p>
        </p:txBody>
      </p:sp>
      <p:sp>
        <p:nvSpPr>
          <p:cNvPr id="3" name="コンテンツ プレースホルダ 2"/>
          <p:cNvSpPr>
            <a:spLocks noGrp="1"/>
          </p:cNvSpPr>
          <p:nvPr>
            <p:ph idx="1"/>
          </p:nvPr>
        </p:nvSpPr>
        <p:spPr/>
        <p:txBody>
          <a:bodyPr>
            <a:normAutofit fontScale="62500" lnSpcReduction="20000"/>
          </a:bodyPr>
          <a:lstStyle/>
          <a:p>
            <a:r>
              <a:rPr lang="en-US" altLang="ja-JP" dirty="0" smtClean="0"/>
              <a:t>Java</a:t>
            </a:r>
            <a:r>
              <a:rPr lang="ja-JP" altLang="en-US" dirty="0" smtClean="0"/>
              <a:t>の場合</a:t>
            </a:r>
            <a:endParaRPr lang="en-US" altLang="ja-JP" dirty="0" smtClean="0"/>
          </a:p>
          <a:p>
            <a:pPr>
              <a:buNone/>
            </a:pPr>
            <a:r>
              <a:rPr lang="en-US" altLang="ja-JP" dirty="0" smtClean="0"/>
              <a:t>public class Test {</a:t>
            </a:r>
          </a:p>
          <a:p>
            <a:pPr>
              <a:buNone/>
            </a:pPr>
            <a:r>
              <a:rPr kumimoji="1" lang="en-US" altLang="ja-JP" dirty="0" smtClean="0"/>
              <a:t>    private static Test instance = new Test();</a:t>
            </a:r>
          </a:p>
          <a:p>
            <a:pPr>
              <a:buNone/>
            </a:pPr>
            <a:r>
              <a:rPr lang="en-US" altLang="ja-JP" dirty="0" smtClean="0"/>
              <a:t>    private Test {</a:t>
            </a:r>
          </a:p>
          <a:p>
            <a:pPr>
              <a:buNone/>
            </a:pPr>
            <a:r>
              <a:rPr kumimoji="1" lang="en-US" altLang="ja-JP" dirty="0" smtClean="0"/>
              <a:t>    }</a:t>
            </a:r>
          </a:p>
          <a:p>
            <a:pPr>
              <a:buNone/>
            </a:pPr>
            <a:r>
              <a:rPr lang="en-US" altLang="ja-JP" dirty="0" smtClean="0"/>
              <a:t>    public static Test getInstance() {</a:t>
            </a:r>
          </a:p>
          <a:p>
            <a:pPr>
              <a:buNone/>
            </a:pPr>
            <a:r>
              <a:rPr kumimoji="1" lang="en-US" altLang="ja-JP" dirty="0" smtClean="0"/>
              <a:t>        return instance;</a:t>
            </a:r>
          </a:p>
          <a:p>
            <a:pPr>
              <a:buNone/>
            </a:pPr>
            <a:r>
              <a:rPr lang="en-US" altLang="ja-JP" dirty="0" smtClean="0"/>
              <a:t>    }</a:t>
            </a:r>
          </a:p>
          <a:p>
            <a:pPr>
              <a:buNone/>
            </a:pPr>
            <a:r>
              <a:rPr kumimoji="1" lang="en-US" altLang="ja-JP" dirty="0" smtClean="0"/>
              <a:t>    public void execute() {</a:t>
            </a:r>
          </a:p>
          <a:p>
            <a:pPr>
              <a:buNone/>
            </a:pPr>
            <a:r>
              <a:rPr lang="en-US" altLang="ja-JP" dirty="0" smtClean="0"/>
              <a:t>    }</a:t>
            </a:r>
            <a:endParaRPr kumimoji="1" lang="en-US" altLang="ja-JP" dirty="0" smtClean="0"/>
          </a:p>
          <a:p>
            <a:pPr>
              <a:buNone/>
            </a:pPr>
            <a:r>
              <a:rPr lang="en-US" altLang="ja-JP" dirty="0" smtClean="0"/>
              <a:t>}</a:t>
            </a:r>
          </a:p>
          <a:p>
            <a:pPr>
              <a:buNone/>
            </a:pPr>
            <a:r>
              <a:rPr kumimoji="1" lang="en-US" altLang="ja-JP" dirty="0" smtClean="0"/>
              <a:t>【</a:t>
            </a:r>
            <a:r>
              <a:rPr kumimoji="1" lang="ja-JP" altLang="en-US" dirty="0" smtClean="0"/>
              <a:t>呼出</a:t>
            </a:r>
            <a:r>
              <a:rPr kumimoji="1" lang="en-US" altLang="ja-JP" dirty="0" smtClean="0"/>
              <a:t>】</a:t>
            </a:r>
          </a:p>
          <a:p>
            <a:pPr>
              <a:buNone/>
            </a:pPr>
            <a:r>
              <a:rPr lang="en-US" altLang="ja-JP" dirty="0" smtClean="0"/>
              <a:t>Test test = Test.getInstance();</a:t>
            </a:r>
          </a:p>
          <a:p>
            <a:pPr>
              <a:buNone/>
            </a:pPr>
            <a:r>
              <a:rPr kumimoji="1" lang="en-US" altLang="ja-JP" dirty="0" smtClean="0"/>
              <a:t>test.execute();</a:t>
            </a:r>
            <a:endParaRPr kumimoji="1" lang="ja-JP" alt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3-2-3. </a:t>
            </a:r>
            <a:r>
              <a:rPr kumimoji="1" lang="ja-JP" altLang="en-US" dirty="0" smtClean="0"/>
              <a:t>シングルトン（</a:t>
            </a:r>
            <a:r>
              <a:rPr kumimoji="1" lang="en-US" altLang="ja-JP" dirty="0" smtClean="0"/>
              <a:t>Scala</a:t>
            </a:r>
            <a:r>
              <a:rPr kumimoji="1" lang="ja-JP" altLang="en-US" dirty="0" smtClean="0"/>
              <a:t>）</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en-US" altLang="ja-JP" dirty="0" smtClean="0"/>
              <a:t>Scala</a:t>
            </a:r>
            <a:r>
              <a:rPr kumimoji="1" lang="ja-JP" altLang="en-US" dirty="0" smtClean="0"/>
              <a:t>の場合</a:t>
            </a:r>
            <a:endParaRPr kumimoji="1" lang="en-US" altLang="ja-JP" dirty="0" smtClean="0"/>
          </a:p>
          <a:p>
            <a:pPr>
              <a:buNone/>
            </a:pPr>
            <a:r>
              <a:rPr lang="en-US" altLang="ja-JP" dirty="0" smtClean="0"/>
              <a:t>object Test {</a:t>
            </a:r>
          </a:p>
          <a:p>
            <a:pPr>
              <a:buNone/>
            </a:pPr>
            <a:r>
              <a:rPr lang="en-US" altLang="ja-JP" dirty="0" smtClean="0"/>
              <a:t>    def execute() : Unit = {</a:t>
            </a:r>
          </a:p>
          <a:p>
            <a:pPr>
              <a:buNone/>
            </a:pPr>
            <a:r>
              <a:rPr lang="en-US" altLang="ja-JP" dirty="0" smtClean="0"/>
              <a:t>    }</a:t>
            </a:r>
          </a:p>
          <a:p>
            <a:pPr>
              <a:buNone/>
            </a:pPr>
            <a:r>
              <a:rPr lang="en-US" altLang="ja-JP" dirty="0" smtClean="0"/>
              <a:t>}</a:t>
            </a:r>
          </a:p>
          <a:p>
            <a:pPr>
              <a:buNone/>
            </a:pPr>
            <a:r>
              <a:rPr lang="en-US" altLang="ja-JP" dirty="0" smtClean="0"/>
              <a:t>【</a:t>
            </a:r>
            <a:r>
              <a:rPr lang="ja-JP" altLang="en-US" dirty="0" smtClean="0"/>
              <a:t>呼出</a:t>
            </a:r>
            <a:r>
              <a:rPr lang="en-US" altLang="ja-JP" dirty="0" smtClean="0"/>
              <a:t>】</a:t>
            </a:r>
          </a:p>
          <a:p>
            <a:pPr>
              <a:buNone/>
            </a:pPr>
            <a:r>
              <a:rPr lang="en-US" altLang="ja-JP" dirty="0" smtClean="0"/>
              <a:t>Test.execute</a:t>
            </a:r>
          </a:p>
          <a:p>
            <a:pPr>
              <a:buNone/>
            </a:pPr>
            <a:endParaRPr lang="en-US" altLang="ja-JP" dirty="0" smtClean="0"/>
          </a:p>
          <a:p>
            <a:r>
              <a:rPr kumimoji="1" lang="ja-JP" altLang="en-US" dirty="0" smtClean="0"/>
              <a:t>見ての通り簡素ですね！</a:t>
            </a:r>
            <a:endParaRPr kumimoji="1" lang="en-US" altLang="ja-JP" dirty="0" smtClean="0"/>
          </a:p>
          <a:p>
            <a:pPr>
              <a:buNone/>
            </a:pPr>
            <a:endParaRPr lang="en-US" altLang="ja-JP" dirty="0" smtClean="0"/>
          </a:p>
          <a:p>
            <a:pPr>
              <a:buNone/>
            </a:pP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1-2-1. Oracle ADF Mobile</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en-US" altLang="ja-JP" dirty="0" smtClean="0"/>
              <a:t>2012/10/22</a:t>
            </a:r>
            <a:r>
              <a:rPr kumimoji="1" lang="ja-JP" altLang="en-US" dirty="0" smtClean="0"/>
              <a:t>に一般提供を開始</a:t>
            </a:r>
            <a:endParaRPr kumimoji="1" lang="en-US" altLang="ja-JP" dirty="0" smtClean="0"/>
          </a:p>
          <a:p>
            <a:r>
              <a:rPr lang="en-US" altLang="ja-JP" dirty="0" smtClean="0"/>
              <a:t>Oracle ADF</a:t>
            </a:r>
            <a:r>
              <a:rPr lang="ja-JP" altLang="en-US" dirty="0" smtClean="0"/>
              <a:t> （</a:t>
            </a:r>
            <a:r>
              <a:rPr lang="en-US" altLang="ja-JP" dirty="0" smtClean="0"/>
              <a:t>JavaEE</a:t>
            </a:r>
            <a:r>
              <a:rPr lang="ja-JP" altLang="en-US" dirty="0" smtClean="0"/>
              <a:t>フレームワーク）の拡張</a:t>
            </a:r>
            <a:endParaRPr lang="en-US" altLang="ja-JP" dirty="0" smtClean="0"/>
          </a:p>
          <a:p>
            <a:r>
              <a:rPr lang="en-US" altLang="ja-JP" dirty="0" smtClean="0"/>
              <a:t>iOS</a:t>
            </a:r>
            <a:r>
              <a:rPr lang="ja-JP" altLang="en-US" dirty="0" smtClean="0"/>
              <a:t>、</a:t>
            </a:r>
            <a:r>
              <a:rPr lang="en-US" altLang="ja-JP" dirty="0" smtClean="0"/>
              <a:t>Android</a:t>
            </a:r>
            <a:r>
              <a:rPr lang="ja-JP" altLang="en-US" dirty="0" smtClean="0"/>
              <a:t>向けのマルチプラットフォーム開発が可能</a:t>
            </a:r>
            <a:endParaRPr lang="en-US" altLang="ja-JP" dirty="0" smtClean="0"/>
          </a:p>
          <a:p>
            <a:r>
              <a:rPr kumimoji="1" lang="en-US" altLang="ja-JP" dirty="0" smtClean="0"/>
              <a:t>JavaScript</a:t>
            </a:r>
            <a:r>
              <a:rPr kumimoji="1" lang="ja-JP" altLang="en-US" dirty="0" smtClean="0"/>
              <a:t>、</a:t>
            </a:r>
            <a:r>
              <a:rPr kumimoji="1" lang="en-US" altLang="ja-JP" dirty="0" smtClean="0"/>
              <a:t>HTML5</a:t>
            </a:r>
            <a:r>
              <a:rPr kumimoji="1" lang="ja-JP" altLang="en-US" dirty="0" smtClean="0"/>
              <a:t>、</a:t>
            </a:r>
            <a:r>
              <a:rPr kumimoji="1" lang="en-US" altLang="ja-JP" dirty="0" smtClean="0"/>
              <a:t>CSS</a:t>
            </a:r>
            <a:r>
              <a:rPr kumimoji="1" lang="ja-JP" altLang="en-US" dirty="0" smtClean="0"/>
              <a:t>ベースのフレームワーク</a:t>
            </a:r>
            <a:endParaRPr kumimoji="1" lang="en-US" altLang="ja-JP" dirty="0" smtClean="0"/>
          </a:p>
          <a:p>
            <a:r>
              <a:rPr lang="en-US" altLang="ja-JP" dirty="0" smtClean="0"/>
              <a:t>HTML+Java</a:t>
            </a:r>
            <a:r>
              <a:rPr lang="ja-JP" altLang="en-US" dirty="0" smtClean="0"/>
              <a:t>で開発が可能</a:t>
            </a:r>
            <a:endParaRPr lang="en-US" altLang="ja-JP" dirty="0" smtClean="0"/>
          </a:p>
          <a:p>
            <a:r>
              <a:rPr lang="ja-JP" altLang="en-US" dirty="0" smtClean="0"/>
              <a:t>フリーでは無いっぽいですけど・・・</a:t>
            </a:r>
            <a:endParaRPr lang="en-US" altLang="ja-JP" dirty="0" smtClean="0"/>
          </a:p>
          <a:p>
            <a:pPr>
              <a:buNone/>
            </a:pPr>
            <a:r>
              <a:rPr kumimoji="1" lang="en-US" altLang="ja-JP" dirty="0" smtClean="0"/>
              <a:t>【</a:t>
            </a:r>
            <a:r>
              <a:rPr kumimoji="1" lang="ja-JP" altLang="en-US" dirty="0" smtClean="0"/>
              <a:t>参考</a:t>
            </a:r>
            <a:r>
              <a:rPr lang="en-US" altLang="ja-JP" dirty="0" smtClean="0"/>
              <a:t>】http://docs.oracle.com/cd/E28389_01/web.1111/e10140/toc.htm</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 </a:t>
            </a:r>
            <a:r>
              <a:rPr lang="en-US" altLang="ja-JP" dirty="0" smtClean="0"/>
              <a:t>Codename One</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kumimoji="1" lang="en-US" altLang="ja-JP" dirty="0" smtClean="0"/>
              <a:t>Titanium Mobile</a:t>
            </a:r>
            <a:r>
              <a:rPr kumimoji="1" lang="ja-JP" altLang="en-US" dirty="0" smtClean="0"/>
              <a:t>、</a:t>
            </a:r>
            <a:r>
              <a:rPr kumimoji="1" lang="en-US" altLang="ja-JP" dirty="0" smtClean="0"/>
              <a:t>PhoneGap</a:t>
            </a:r>
            <a:r>
              <a:rPr kumimoji="1" lang="ja-JP" altLang="en-US" dirty="0" smtClean="0"/>
              <a:t>と同様にマルチプラットフォーム開発ができるアプリ</a:t>
            </a:r>
            <a:endParaRPr kumimoji="1" lang="en-US" altLang="ja-JP" dirty="0" smtClean="0"/>
          </a:p>
          <a:p>
            <a:r>
              <a:rPr lang="en-US" altLang="ja-JP" dirty="0" smtClean="0"/>
              <a:t>Titanium Mobile</a:t>
            </a:r>
            <a:r>
              <a:rPr lang="ja-JP" altLang="en-US" dirty="0" smtClean="0"/>
              <a:t>は</a:t>
            </a:r>
            <a:r>
              <a:rPr lang="en-US" altLang="ja-JP" dirty="0" smtClean="0"/>
              <a:t>JavaScript</a:t>
            </a:r>
            <a:r>
              <a:rPr lang="ja-JP" altLang="en-US" dirty="0" smtClean="0"/>
              <a:t>、</a:t>
            </a:r>
            <a:r>
              <a:rPr lang="en-US" altLang="ja-JP" dirty="0" smtClean="0"/>
              <a:t>PhoneGap</a:t>
            </a:r>
            <a:r>
              <a:rPr lang="ja-JP" altLang="en-US" dirty="0" smtClean="0"/>
              <a:t>は</a:t>
            </a:r>
            <a:r>
              <a:rPr lang="en-US" altLang="ja-JP" dirty="0" smtClean="0"/>
              <a:t>HTML5</a:t>
            </a:r>
            <a:r>
              <a:rPr lang="ja-JP" altLang="en-US" dirty="0" smtClean="0"/>
              <a:t>＋</a:t>
            </a:r>
            <a:r>
              <a:rPr lang="en-US" altLang="ja-JP" dirty="0" smtClean="0"/>
              <a:t>CSS</a:t>
            </a:r>
            <a:r>
              <a:rPr lang="ja-JP" altLang="en-US" dirty="0" smtClean="0"/>
              <a:t>＋</a:t>
            </a:r>
            <a:r>
              <a:rPr lang="en-US" altLang="ja-JP" dirty="0" smtClean="0"/>
              <a:t>JavaScript</a:t>
            </a:r>
            <a:r>
              <a:rPr lang="ja-JP" altLang="en-US" dirty="0" smtClean="0"/>
              <a:t>を使いますが</a:t>
            </a:r>
            <a:r>
              <a:rPr lang="en-US" altLang="ja-JP" dirty="0" smtClean="0"/>
              <a:t>Codename One</a:t>
            </a:r>
            <a:r>
              <a:rPr lang="ja-JP" altLang="en-US" dirty="0" smtClean="0"/>
              <a:t>は</a:t>
            </a:r>
            <a:r>
              <a:rPr lang="en-US" altLang="ja-JP" dirty="0" smtClean="0"/>
              <a:t>Java</a:t>
            </a:r>
            <a:r>
              <a:rPr lang="ja-JP" altLang="en-US" dirty="0" smtClean="0"/>
              <a:t>で開発できる！</a:t>
            </a:r>
            <a:endParaRPr lang="en-US" altLang="ja-JP" dirty="0" smtClean="0"/>
          </a:p>
          <a:p>
            <a:r>
              <a:rPr kumimoji="1" lang="en-US" altLang="ja-JP" dirty="0" smtClean="0"/>
              <a:t>Eclipse</a:t>
            </a:r>
            <a:r>
              <a:rPr kumimoji="1" lang="ja-JP" altLang="en-US" dirty="0" smtClean="0"/>
              <a:t>で開発が可能</a:t>
            </a:r>
            <a:endParaRPr kumimoji="1" lang="en-US" altLang="ja-JP" dirty="0" smtClean="0"/>
          </a:p>
          <a:p>
            <a:pPr>
              <a:buNone/>
            </a:pPr>
            <a:r>
              <a:rPr lang="ja-JP" altLang="en-US" dirty="0" smtClean="0"/>
              <a:t>→</a:t>
            </a:r>
            <a:r>
              <a:rPr lang="en-US" altLang="ja-JP" dirty="0" smtClean="0"/>
              <a:t>Codename One Plugin</a:t>
            </a:r>
            <a:r>
              <a:rPr lang="ja-JP" altLang="en-US" dirty="0" smtClean="0"/>
              <a:t>のアドオンが必要</a:t>
            </a:r>
            <a:endParaRPr kumimoji="1" lang="en-US" altLang="ja-JP" dirty="0" smtClean="0"/>
          </a:p>
          <a:p>
            <a:r>
              <a:rPr lang="en-US" altLang="ja-JP" dirty="0" smtClean="0"/>
              <a:t>Java</a:t>
            </a:r>
            <a:r>
              <a:rPr lang="ja-JP" altLang="en-US" dirty="0" smtClean="0"/>
              <a:t>で</a:t>
            </a:r>
            <a:r>
              <a:rPr lang="en-US" altLang="ja-JP" dirty="0" smtClean="0"/>
              <a:t>iPhone</a:t>
            </a:r>
            <a:r>
              <a:rPr lang="ja-JP" altLang="en-US" dirty="0" smtClean="0"/>
              <a:t>アプリ開発できるのはいいですね！</a:t>
            </a:r>
            <a:endParaRPr lang="en-US" altLang="ja-JP" dirty="0" smtClean="0"/>
          </a:p>
          <a:p>
            <a:r>
              <a:rPr kumimoji="1" lang="ja-JP" altLang="en-US" dirty="0" smtClean="0"/>
              <a:t>ただし、</a:t>
            </a:r>
            <a:r>
              <a:rPr lang="ja-JP" altLang="en-US" dirty="0" smtClean="0"/>
              <a:t>「</a:t>
            </a:r>
            <a:r>
              <a:rPr lang="en-US" altLang="ja-JP" dirty="0" smtClean="0"/>
              <a:t>Titanium Mobile</a:t>
            </a:r>
            <a:r>
              <a:rPr lang="ja-JP" altLang="en-US" smtClean="0"/>
              <a:t>」同様、提供している会社依存にはなりますが</a:t>
            </a:r>
            <a:endParaRPr kumimoji="1"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1-2-2. Codename One</a:t>
            </a:r>
            <a:r>
              <a:rPr kumimoji="1" lang="ja-JP" altLang="en-US" dirty="0" smtClean="0"/>
              <a:t>（サンプル）</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kumimoji="1" lang="ja-JP" altLang="en-US" dirty="0" smtClean="0"/>
              <a:t>以下のソースはガイドから抜粋</a:t>
            </a:r>
            <a:endParaRPr kumimoji="1" lang="en-US" altLang="ja-JP" dirty="0" smtClean="0"/>
          </a:p>
          <a:p>
            <a:pPr>
              <a:buNone/>
            </a:pPr>
            <a:r>
              <a:rPr lang="en-US" altLang="ja-JP" dirty="0" smtClean="0"/>
              <a:t>Button d = new Button("Show Dialog");</a:t>
            </a:r>
          </a:p>
          <a:p>
            <a:pPr>
              <a:buNone/>
            </a:pPr>
            <a:r>
              <a:rPr lang="en-US" altLang="ja-JP" dirty="0" smtClean="0"/>
              <a:t>f.addComponent(d); </a:t>
            </a:r>
          </a:p>
          <a:p>
            <a:pPr>
              <a:buNone/>
            </a:pPr>
            <a:r>
              <a:rPr lang="en-US" altLang="ja-JP" dirty="0" smtClean="0"/>
              <a:t>d.addActionListener(new ActionListener() {</a:t>
            </a:r>
          </a:p>
          <a:p>
            <a:pPr>
              <a:buNone/>
            </a:pPr>
            <a:r>
              <a:rPr lang="en-US" altLang="ja-JP" dirty="0" smtClean="0"/>
              <a:t>    public void ActionPerformed(ActionEvent ev) {</a:t>
            </a:r>
          </a:p>
          <a:p>
            <a:pPr>
              <a:buNone/>
            </a:pPr>
            <a:r>
              <a:rPr lang="en-US" altLang="ja-JP" dirty="0" smtClean="0"/>
              <a:t>        Dialog.show("Hello", "Hi There", "OK", null); </a:t>
            </a:r>
          </a:p>
          <a:p>
            <a:pPr>
              <a:buNone/>
            </a:pPr>
            <a:r>
              <a:rPr lang="en-US" altLang="ja-JP" dirty="0" smtClean="0"/>
              <a:t>    }</a:t>
            </a:r>
          </a:p>
          <a:p>
            <a:pPr>
              <a:buNone/>
            </a:pPr>
            <a:r>
              <a:rPr lang="en-US" altLang="ja-JP" dirty="0" smtClean="0"/>
              <a:t>});</a:t>
            </a:r>
            <a:endParaRPr kumimoji="1" lang="en-US" altLang="ja-JP" dirty="0" smtClean="0"/>
          </a:p>
          <a:p>
            <a:r>
              <a:rPr kumimoji="1" lang="en-US" altLang="ja-JP" dirty="0" smtClean="0"/>
              <a:t>Android</a:t>
            </a:r>
            <a:r>
              <a:rPr kumimoji="1" lang="ja-JP" altLang="en-US" dirty="0" smtClean="0"/>
              <a:t>アプリを作っている感じでいけそう！</a:t>
            </a:r>
            <a:endParaRPr kumimoji="1" lang="en-US" altLang="ja-JP" dirty="0" smtClean="0"/>
          </a:p>
          <a:p>
            <a:pPr>
              <a:buNone/>
            </a:pPr>
            <a:r>
              <a:rPr lang="ja-JP" altLang="en-US" dirty="0" smtClean="0"/>
              <a:t>↓結構、細かく書いてあるマニュアル（英語ですが・・・）</a:t>
            </a:r>
            <a:endParaRPr kumimoji="1" lang="en-US" altLang="ja-JP" dirty="0" smtClean="0"/>
          </a:p>
          <a:p>
            <a:pPr>
              <a:buNone/>
            </a:pPr>
            <a:r>
              <a:rPr lang="en-US" altLang="ja-JP" dirty="0" smtClean="0"/>
              <a:t>【</a:t>
            </a:r>
            <a:r>
              <a:rPr lang="ja-JP" altLang="en-US" dirty="0" smtClean="0"/>
              <a:t>参考</a:t>
            </a:r>
            <a:r>
              <a:rPr lang="en-US" altLang="ja-JP" dirty="0" smtClean="0"/>
              <a:t>】 http://www.codenameone.com/developer-guide.html</a:t>
            </a:r>
            <a:endParaRPr kumimoji="1" lang="ja-JP"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1-2-3. Bootstrap</a:t>
            </a:r>
            <a:endParaRPr kumimoji="1" lang="ja-JP" altLang="en-US" dirty="0"/>
          </a:p>
        </p:txBody>
      </p:sp>
      <p:sp>
        <p:nvSpPr>
          <p:cNvPr id="3" name="コンテンツ プレースホルダ 2"/>
          <p:cNvSpPr>
            <a:spLocks noGrp="1"/>
          </p:cNvSpPr>
          <p:nvPr>
            <p:ph idx="1"/>
          </p:nvPr>
        </p:nvSpPr>
        <p:spPr/>
        <p:txBody>
          <a:bodyPr>
            <a:normAutofit fontScale="85000" lnSpcReduction="20000"/>
          </a:bodyPr>
          <a:lstStyle/>
          <a:p>
            <a:r>
              <a:rPr kumimoji="1" lang="en-US" altLang="ja-JP" dirty="0" smtClean="0"/>
              <a:t>2012/10/29 </a:t>
            </a:r>
            <a:r>
              <a:rPr kumimoji="1" lang="ja-JP" altLang="en-US" dirty="0" smtClean="0"/>
              <a:t>に</a:t>
            </a:r>
            <a:r>
              <a:rPr kumimoji="1" lang="en-US" altLang="ja-JP" dirty="0" smtClean="0"/>
              <a:t>Bootstrap2.2</a:t>
            </a:r>
            <a:r>
              <a:rPr kumimoji="1" lang="ja-JP" altLang="en-US" dirty="0" smtClean="0"/>
              <a:t>がリリース</a:t>
            </a:r>
            <a:endParaRPr lang="en-US" altLang="ja-JP" dirty="0" smtClean="0"/>
          </a:p>
          <a:p>
            <a:r>
              <a:rPr lang="en-US" altLang="ja-JP" dirty="0" smtClean="0"/>
              <a:t>Bootstrap</a:t>
            </a:r>
            <a:r>
              <a:rPr lang="ja-JP" altLang="en-US" dirty="0" smtClean="0"/>
              <a:t>は</a:t>
            </a:r>
            <a:r>
              <a:rPr lang="en-US" altLang="ja-JP" dirty="0" smtClean="0"/>
              <a:t>css</a:t>
            </a:r>
            <a:r>
              <a:rPr lang="ja-JP" altLang="en-US" dirty="0" smtClean="0"/>
              <a:t>を使うフレームワーク</a:t>
            </a:r>
            <a:endParaRPr lang="en-US" altLang="ja-JP" dirty="0" smtClean="0"/>
          </a:p>
          <a:p>
            <a:r>
              <a:rPr kumimoji="1" lang="ja-JP" altLang="en-US" dirty="0" smtClean="0"/>
              <a:t>今風なデザインを簡単に実現できる</a:t>
            </a:r>
            <a:endParaRPr kumimoji="1" lang="en-US" altLang="ja-JP" dirty="0" smtClean="0"/>
          </a:p>
          <a:p>
            <a:pPr>
              <a:buNone/>
            </a:pPr>
            <a:r>
              <a:rPr lang="ja-JP" altLang="en-US" dirty="0" smtClean="0"/>
              <a:t>→センスが無い私には助かります・・・</a:t>
            </a:r>
            <a:endParaRPr lang="en-US" altLang="ja-JP" dirty="0" smtClean="0"/>
          </a:p>
          <a:p>
            <a:pPr>
              <a:buNone/>
            </a:pPr>
            <a:r>
              <a:rPr kumimoji="1" lang="en-US" altLang="ja-JP" dirty="0" smtClean="0"/>
              <a:t>【</a:t>
            </a:r>
            <a:r>
              <a:rPr lang="ja-JP" altLang="en-US" dirty="0" smtClean="0"/>
              <a:t>参考</a:t>
            </a:r>
            <a:r>
              <a:rPr lang="en-US" altLang="ja-JP" dirty="0" smtClean="0"/>
              <a:t>URL】 http://blog.asial.co.jp/887</a:t>
            </a:r>
            <a:endParaRPr kumimoji="1" lang="en-US" altLang="ja-JP" dirty="0" smtClean="0"/>
          </a:p>
          <a:p>
            <a:r>
              <a:rPr lang="ja-JP" altLang="en-US" dirty="0" smtClean="0"/>
              <a:t>主な新機能は以下の通り</a:t>
            </a:r>
            <a:endParaRPr lang="en-US" altLang="ja-JP" dirty="0" smtClean="0"/>
          </a:p>
          <a:p>
            <a:r>
              <a:rPr lang="ja-JP" altLang="en-US" dirty="0" smtClean="0"/>
              <a:t>「</a:t>
            </a:r>
            <a:r>
              <a:rPr lang="en-US" altLang="ja-JP" dirty="0" smtClean="0"/>
              <a:t>narrow marketing page</a:t>
            </a:r>
            <a:r>
              <a:rPr lang="ja-JP" altLang="en-US" dirty="0" smtClean="0"/>
              <a:t>」「</a:t>
            </a:r>
            <a:r>
              <a:rPr lang="en-US" altLang="ja-JP" dirty="0" smtClean="0"/>
              <a:t>sign in form</a:t>
            </a:r>
            <a:r>
              <a:rPr lang="ja-JP" altLang="en-US" dirty="0" smtClean="0"/>
              <a:t>」など新たに</a:t>
            </a:r>
            <a:r>
              <a:rPr lang="en-US" altLang="ja-JP" dirty="0" smtClean="0"/>
              <a:t>4</a:t>
            </a:r>
            <a:r>
              <a:rPr lang="ja-JP" altLang="en-US" dirty="0" smtClean="0"/>
              <a:t>種類のサンプルテンプレートが追加</a:t>
            </a:r>
            <a:endParaRPr lang="en-US" altLang="ja-JP" dirty="0" smtClean="0"/>
          </a:p>
          <a:p>
            <a:r>
              <a:rPr lang="ja-JP" altLang="en-US" dirty="0" smtClean="0"/>
              <a:t>ドロップダウンサブメニューでは、ドロップアップと左ぞろえのサブメニューに対応</a:t>
            </a:r>
            <a:endParaRPr lang="en-US" altLang="ja-JP" dirty="0" smtClean="0"/>
          </a:p>
          <a:p>
            <a:r>
              <a:rPr lang="ja-JP" altLang="en-US" dirty="0" smtClean="0"/>
              <a:t>バグが発見され・・・、</a:t>
            </a:r>
            <a:r>
              <a:rPr lang="en-US" altLang="ja-JP" dirty="0" smtClean="0"/>
              <a:t>10/30</a:t>
            </a:r>
            <a:r>
              <a:rPr lang="ja-JP" altLang="en-US" dirty="0" smtClean="0"/>
              <a:t>に</a:t>
            </a:r>
            <a:r>
              <a:rPr lang="en-US" altLang="ja-JP" dirty="0" smtClean="0"/>
              <a:t>2.2.1</a:t>
            </a:r>
            <a:r>
              <a:rPr lang="ja-JP" altLang="en-US" dirty="0" smtClean="0"/>
              <a:t>をリリース</a:t>
            </a:r>
            <a:endParaRPr lang="en-US" altLang="ja-JP" dirty="0" smtClean="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567</TotalTime>
  <Words>3818</Words>
  <Application>Microsoft Office PowerPoint</Application>
  <PresentationFormat>画面に合わせる (4:3)</PresentationFormat>
  <Paragraphs>449</Paragraphs>
  <Slides>55</Slides>
  <Notes>0</Notes>
  <HiddenSlides>0</HiddenSlides>
  <MMClips>0</MMClips>
  <ScaleCrop>false</ScaleCrop>
  <HeadingPairs>
    <vt:vector size="4" baseType="variant">
      <vt:variant>
        <vt:lpstr>テーマ</vt:lpstr>
      </vt:variant>
      <vt:variant>
        <vt:i4>1</vt:i4>
      </vt:variant>
      <vt:variant>
        <vt:lpstr>スライド タイトル</vt:lpstr>
      </vt:variant>
      <vt:variant>
        <vt:i4>55</vt:i4>
      </vt:variant>
    </vt:vector>
  </HeadingPairs>
  <TitlesOfParts>
    <vt:vector size="56" baseType="lpstr">
      <vt:lpstr>Office テーマ</vt:lpstr>
      <vt:lpstr>今月の技術トピックス</vt:lpstr>
      <vt:lpstr>1. 今月の技術トピックス</vt:lpstr>
      <vt:lpstr>1-1-1. Server-Sent Events</vt:lpstr>
      <vt:lpstr>1-1-2. サンプルソース</vt:lpstr>
      <vt:lpstr>1-2. モバイル関連ニュース</vt:lpstr>
      <vt:lpstr>1-2-1. Oracle ADF Mobile</vt:lpstr>
      <vt:lpstr>1-2-2. Codename One</vt:lpstr>
      <vt:lpstr>1-2-2. Codename One（サンプル）</vt:lpstr>
      <vt:lpstr>1-2-3. Bootstrap</vt:lpstr>
      <vt:lpstr>1-3-1. 遠隔操作</vt:lpstr>
      <vt:lpstr>1-3-2. CSRF</vt:lpstr>
      <vt:lpstr>1-3-3. CSRFの流れ</vt:lpstr>
      <vt:lpstr>1-3.4. CSRFの攻撃</vt:lpstr>
      <vt:lpstr>1-3-5. CSRFの対処</vt:lpstr>
      <vt:lpstr>1-3-6. TransactionToken</vt:lpstr>
      <vt:lpstr>1-3-7. Tor</vt:lpstr>
      <vt:lpstr>1-4. JavaScriptコンバータ</vt:lpstr>
      <vt:lpstr>1-4-1. TypeScript</vt:lpstr>
      <vt:lpstr>1-4-1. サンプルソース</vt:lpstr>
      <vt:lpstr>1-4-2. CoffeeScript</vt:lpstr>
      <vt:lpstr>1-4-2. サンプルソース</vt:lpstr>
      <vt:lpstr>1-4-3. Dart</vt:lpstr>
      <vt:lpstr>1-4-3. サンプルソース</vt:lpstr>
      <vt:lpstr>1-5-1. Orion</vt:lpstr>
      <vt:lpstr>1-5-1. Orionイメージ（引用）</vt:lpstr>
      <vt:lpstr>1-5-2. Google Drive</vt:lpstr>
      <vt:lpstr>1-5-2. Google Drive（イメージ）</vt:lpstr>
      <vt:lpstr>2. 疑問脳育成</vt:lpstr>
      <vt:lpstr>2-0-1. 前回のおさらい</vt:lpstr>
      <vt:lpstr>2-1-1. インターフェース</vt:lpstr>
      <vt:lpstr>2-1-2. ソースで検証</vt:lpstr>
      <vt:lpstr>2-1-3. カプセル化</vt:lpstr>
      <vt:lpstr>2-1-4. カプセル化のメリット</vt:lpstr>
      <vt:lpstr>2-2-1. デザインパターン</vt:lpstr>
      <vt:lpstr>2-2-2. デザインパターンとは</vt:lpstr>
      <vt:lpstr>2-2-3. 「ストラテジ」パターン</vt:lpstr>
      <vt:lpstr>2-2-4. ストラテジ実装部分</vt:lpstr>
      <vt:lpstr>2-2-5. ファクトリー</vt:lpstr>
      <vt:lpstr>2-2-6. 呼出</vt:lpstr>
      <vt:lpstr>2-3-1. List</vt:lpstr>
      <vt:lpstr>2-3-2. List実装</vt:lpstr>
      <vt:lpstr>2-3-3. List実装の違い</vt:lpstr>
      <vt:lpstr>2-4-1. Stringの結合</vt:lpstr>
      <vt:lpstr>2-4-2. String内部</vt:lpstr>
      <vt:lpstr>2-4-3. StringBuilderの使いどころ</vt:lpstr>
      <vt:lpstr>3. 今月のScala</vt:lpstr>
      <vt:lpstr>3-1-1. main</vt:lpstr>
      <vt:lpstr>3-1-2. main（ソース比較）</vt:lpstr>
      <vt:lpstr>3-1-3. mainの違い</vt:lpstr>
      <vt:lpstr>3-1-4. Predef</vt:lpstr>
      <vt:lpstr>3-1-5. Any</vt:lpstr>
      <vt:lpstr>3-1-6. Applicationトレイト</vt:lpstr>
      <vt:lpstr>3-2-1. シングルトン</vt:lpstr>
      <vt:lpstr>3-2-2. シングルトン（Java）</vt:lpstr>
      <vt:lpstr>3-2-3. シングルトン（Scala）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2012/11 技術トピックス</dc:title>
  <dc:creator>user</dc:creator>
  <cp:lastModifiedBy>oba</cp:lastModifiedBy>
  <cp:revision>324</cp:revision>
  <dcterms:created xsi:type="dcterms:W3CDTF">2012-10-23T04:00:26Z</dcterms:created>
  <dcterms:modified xsi:type="dcterms:W3CDTF">2012-11-16T01:11:45Z</dcterms:modified>
</cp:coreProperties>
</file>