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305" r:id="rId6"/>
    <p:sldId id="303" r:id="rId7"/>
    <p:sldId id="322" r:id="rId8"/>
    <p:sldId id="298" r:id="rId9"/>
    <p:sldId id="331" r:id="rId10"/>
    <p:sldId id="332" r:id="rId11"/>
    <p:sldId id="333" r:id="rId12"/>
    <p:sldId id="306" r:id="rId13"/>
    <p:sldId id="299" r:id="rId14"/>
    <p:sldId id="301" r:id="rId15"/>
    <p:sldId id="300" r:id="rId16"/>
    <p:sldId id="264" r:id="rId17"/>
    <p:sldId id="302" r:id="rId18"/>
    <p:sldId id="312" r:id="rId19"/>
    <p:sldId id="313" r:id="rId20"/>
    <p:sldId id="314" r:id="rId21"/>
    <p:sldId id="310" r:id="rId22"/>
    <p:sldId id="311" r:id="rId23"/>
    <p:sldId id="263" r:id="rId24"/>
    <p:sldId id="325" r:id="rId25"/>
    <p:sldId id="326" r:id="rId26"/>
    <p:sldId id="315" r:id="rId27"/>
    <p:sldId id="316" r:id="rId28"/>
    <p:sldId id="327" r:id="rId29"/>
    <p:sldId id="320" r:id="rId30"/>
    <p:sldId id="321" r:id="rId31"/>
    <p:sldId id="328" r:id="rId32"/>
    <p:sldId id="329" r:id="rId33"/>
    <p:sldId id="330" r:id="rId34"/>
    <p:sldId id="317" r:id="rId35"/>
    <p:sldId id="318" r:id="rId36"/>
    <p:sldId id="319" r:id="rId37"/>
    <p:sldId id="323" r:id="rId38"/>
    <p:sldId id="324" r:id="rId3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0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2012/10/19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2012/10/19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2012/10/19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2012/10/19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2012/10/19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2012/10/19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2012/10/19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2012/10/19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2012/10/19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2012/10/19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2012/10/19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2012/10/19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brainsellers.com/blog/inastream/2011/08/akka.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 PostgreSQL9.2 </a:t>
            </a:r>
            <a:r>
              <a:rPr lang="ja-JP" altLang="en-US" dirty="0" smtClean="0"/>
              <a:t>リリース</a:t>
            </a:r>
            <a:endParaRPr kumimoji="1" lang="ja-JP" altLang="en-US" dirty="0"/>
          </a:p>
        </p:txBody>
      </p:sp>
      <p:sp>
        <p:nvSpPr>
          <p:cNvPr id="3" name="コンテンツ プレースホルダ 2"/>
          <p:cNvSpPr>
            <a:spLocks noGrp="1"/>
          </p:cNvSpPr>
          <p:nvPr>
            <p:ph idx="1"/>
          </p:nvPr>
        </p:nvSpPr>
        <p:spPr/>
        <p:txBody>
          <a:bodyPr>
            <a:normAutofit fontScale="70000" lnSpcReduction="20000"/>
          </a:bodyPr>
          <a:lstStyle/>
          <a:p>
            <a:r>
              <a:rPr kumimoji="1" lang="en-US" altLang="ja-JP" dirty="0" smtClean="0"/>
              <a:t>2012/09/10</a:t>
            </a:r>
            <a:r>
              <a:rPr kumimoji="1" lang="ja-JP" altLang="en-US" dirty="0" smtClean="0"/>
              <a:t>にリリース</a:t>
            </a:r>
            <a:endParaRPr kumimoji="1" lang="en-US" altLang="ja-JP" dirty="0" smtClean="0"/>
          </a:p>
          <a:p>
            <a:r>
              <a:rPr lang="ja-JP" altLang="en-US" dirty="0" smtClean="0"/>
              <a:t>マルチコアにおけるスケーラビリティが向上。</a:t>
            </a:r>
            <a:endParaRPr kumimoji="1" lang="en-US" altLang="ja-JP" dirty="0" smtClean="0"/>
          </a:p>
          <a:p>
            <a:r>
              <a:rPr lang="en-US" altLang="ja-JP" dirty="0" smtClean="0"/>
              <a:t>JSON</a:t>
            </a:r>
            <a:r>
              <a:rPr lang="ja-JP" altLang="en-US" dirty="0" smtClean="0"/>
              <a:t>をネイティブサポートし、インデックスやレプリケーションの機能を強化。</a:t>
            </a:r>
            <a:r>
              <a:rPr lang="en-US" altLang="ja-JP" dirty="0" smtClean="0"/>
              <a:t>Index-only</a:t>
            </a:r>
            <a:r>
              <a:rPr lang="ja-JP" altLang="en-US" dirty="0" smtClean="0"/>
              <a:t>スキャン、</a:t>
            </a:r>
            <a:r>
              <a:rPr lang="en-US" altLang="ja-JP" dirty="0" smtClean="0"/>
              <a:t>CPU</a:t>
            </a:r>
            <a:r>
              <a:rPr lang="ja-JP" altLang="en-US" dirty="0" smtClean="0"/>
              <a:t>消費電力削減などを実現。</a:t>
            </a:r>
            <a:endParaRPr lang="en-US" altLang="ja-JP" dirty="0" smtClean="0"/>
          </a:p>
          <a:p>
            <a:r>
              <a:rPr lang="ja-JP" altLang="en-US" dirty="0" smtClean="0"/>
              <a:t>最大で毎秒</a:t>
            </a:r>
            <a:r>
              <a:rPr lang="en-US" altLang="ja-JP" dirty="0" smtClean="0"/>
              <a:t>35</a:t>
            </a:r>
            <a:r>
              <a:rPr lang="ja-JP" altLang="en-US" dirty="0" smtClean="0"/>
              <a:t>万件のリードクエリ（従来の</a:t>
            </a:r>
            <a:r>
              <a:rPr lang="en-US" altLang="ja-JP" dirty="0" smtClean="0"/>
              <a:t>4</a:t>
            </a:r>
            <a:r>
              <a:rPr lang="ja-JP" altLang="en-US" dirty="0" smtClean="0"/>
              <a:t>倍強）、データウェアハウスクエリの</a:t>
            </a:r>
            <a:r>
              <a:rPr lang="en-US" altLang="ja-JP" dirty="0" smtClean="0"/>
              <a:t>Index-only</a:t>
            </a:r>
            <a:r>
              <a:rPr lang="ja-JP" altLang="en-US" dirty="0" smtClean="0"/>
              <a:t>スキャン（同</a:t>
            </a:r>
            <a:r>
              <a:rPr lang="en-US" altLang="ja-JP" dirty="0" smtClean="0"/>
              <a:t>2</a:t>
            </a:r>
            <a:r>
              <a:rPr lang="ja-JP" altLang="en-US" dirty="0" smtClean="0"/>
              <a:t>～</a:t>
            </a:r>
            <a:r>
              <a:rPr lang="en-US" altLang="ja-JP" dirty="0" smtClean="0"/>
              <a:t>20</a:t>
            </a:r>
            <a:r>
              <a:rPr lang="ja-JP" altLang="en-US" dirty="0" smtClean="0"/>
              <a:t>倍）、最大で毎秒</a:t>
            </a:r>
            <a:r>
              <a:rPr lang="en-US" altLang="ja-JP" dirty="0" smtClean="0"/>
              <a:t>1</a:t>
            </a:r>
            <a:r>
              <a:rPr lang="ja-JP" altLang="en-US" dirty="0" smtClean="0"/>
              <a:t>万</a:t>
            </a:r>
            <a:r>
              <a:rPr lang="en-US" altLang="ja-JP" dirty="0" smtClean="0"/>
              <a:t>4000</a:t>
            </a:r>
            <a:r>
              <a:rPr lang="ja-JP" altLang="en-US" dirty="0" smtClean="0"/>
              <a:t>件のデータ書き込み（同</a:t>
            </a:r>
            <a:r>
              <a:rPr lang="en-US" altLang="ja-JP" dirty="0" smtClean="0"/>
              <a:t>5</a:t>
            </a:r>
            <a:r>
              <a:rPr lang="ja-JP" altLang="en-US" dirty="0" smtClean="0"/>
              <a:t>倍）に対応。</a:t>
            </a:r>
            <a:endParaRPr kumimoji="1" lang="en-US" altLang="ja-JP" dirty="0" smtClean="0"/>
          </a:p>
          <a:p>
            <a:r>
              <a:rPr lang="ja-JP" altLang="en-US" dirty="0" smtClean="0"/>
              <a:t>カスケーディング・レプリケーションが加わったことにより、水平方向の拡張性が強化された。</a:t>
            </a:r>
            <a:endParaRPr lang="en-US" altLang="ja-JP" dirty="0" smtClean="0"/>
          </a:p>
          <a:p>
            <a:r>
              <a:rPr lang="ja-JP" altLang="en-US" dirty="0" smtClean="0"/>
              <a:t>いくつかの機能について少し掘り下げて説明していきます。</a:t>
            </a:r>
            <a:endParaRPr lang="en-US" altLang="ja-JP" dirty="0" smtClean="0"/>
          </a:p>
          <a:p>
            <a:pPr>
              <a:buNone/>
            </a:pPr>
            <a:endParaRPr kumimoji="1" lang="en-US" altLang="ja-JP" dirty="0" smtClean="0"/>
          </a:p>
          <a:p>
            <a:pPr>
              <a:buNone/>
            </a:pPr>
            <a:r>
              <a:rPr lang="en-US" altLang="ja-JP" dirty="0" smtClean="0"/>
              <a:t>【</a:t>
            </a:r>
            <a:r>
              <a:rPr lang="ja-JP" altLang="en-US" dirty="0" smtClean="0"/>
              <a:t>参考</a:t>
            </a:r>
            <a:r>
              <a:rPr lang="en-US" altLang="ja-JP" dirty="0" smtClean="0"/>
              <a:t>】 http://www.sraoss.co.jp/technology/postgresql/9.2/verification_report.php</a:t>
            </a:r>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3-2-1. </a:t>
            </a:r>
            <a:r>
              <a:rPr lang="en-US" altLang="ja-JP" dirty="0" smtClean="0"/>
              <a:t>Popup</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lang="ja-JP" altLang="en-US" dirty="0"/>
              <a:t>せっかく</a:t>
            </a:r>
            <a:r>
              <a:rPr lang="ja-JP" altLang="en-US" dirty="0" smtClean="0"/>
              <a:t>なので一つだけ説明</a:t>
            </a:r>
            <a:endParaRPr lang="en-US" altLang="ja-JP" dirty="0" smtClean="0"/>
          </a:p>
          <a:p>
            <a:r>
              <a:rPr lang="ja-JP" altLang="en-US" dirty="0"/>
              <a:t>ツールチップやメニューなどを</a:t>
            </a:r>
            <a:r>
              <a:rPr lang="en-US" altLang="ja-JP" dirty="0"/>
              <a:t>Popup</a:t>
            </a:r>
            <a:r>
              <a:rPr lang="ja-JP" altLang="en-US" dirty="0"/>
              <a:t>できる</a:t>
            </a:r>
            <a:endParaRPr lang="en-US" altLang="ja-JP" dirty="0" smtClean="0"/>
          </a:p>
          <a:p>
            <a:r>
              <a:rPr kumimoji="1" lang="en-US" altLang="ja-JP" dirty="0" smtClean="0"/>
              <a:t>Popup</a:t>
            </a:r>
            <a:r>
              <a:rPr lang="ja-JP" altLang="en-US" dirty="0" smtClean="0"/>
              <a:t>画面以外をクリックすると閉じる</a:t>
            </a:r>
            <a:endParaRPr lang="en-US" altLang="ja-JP" dirty="0" smtClean="0"/>
          </a:p>
          <a:p>
            <a:r>
              <a:rPr kumimoji="1" lang="ja-JP" altLang="en-US" dirty="0" smtClean="0"/>
              <a:t>ダイアログと同じような感じ</a:t>
            </a:r>
            <a:endParaRPr kumimoji="1" lang="en-US" altLang="ja-JP" dirty="0" smtClean="0"/>
          </a:p>
          <a:p>
            <a:r>
              <a:rPr lang="en-US" altLang="ja-JP" dirty="0" smtClean="0"/>
              <a:t>Popup</a:t>
            </a:r>
            <a:r>
              <a:rPr lang="ja-JP" altLang="en-US" dirty="0" smtClean="0"/>
              <a:t>を表示する元は「</a:t>
            </a:r>
            <a:r>
              <a:rPr lang="en-US" altLang="ja-JP" dirty="0" smtClean="0"/>
              <a:t>data-rel=“</a:t>
            </a:r>
            <a:r>
              <a:rPr lang="en-US" altLang="ja-JP" dirty="0" smtClean="0">
                <a:solidFill>
                  <a:srgbClr val="0070C0"/>
                </a:solidFill>
              </a:rPr>
              <a:t>popup</a:t>
            </a:r>
            <a:r>
              <a:rPr lang="en-US" altLang="ja-JP" dirty="0" smtClean="0"/>
              <a:t>”</a:t>
            </a:r>
            <a:r>
              <a:rPr lang="ja-JP" altLang="en-US" dirty="0" smtClean="0"/>
              <a:t>」を記述する</a:t>
            </a:r>
            <a:endParaRPr lang="en-US" altLang="ja-JP" dirty="0" smtClean="0"/>
          </a:p>
          <a:p>
            <a:r>
              <a:rPr kumimoji="1" lang="en-US" altLang="ja-JP" dirty="0" smtClean="0"/>
              <a:t>Popup</a:t>
            </a:r>
            <a:r>
              <a:rPr kumimoji="1" lang="ja-JP" altLang="en-US" dirty="0" smtClean="0"/>
              <a:t>画面は「</a:t>
            </a:r>
            <a:r>
              <a:rPr lang="en-US" altLang="ja-JP" dirty="0" smtClean="0"/>
              <a:t>data-role=“</a:t>
            </a:r>
            <a:r>
              <a:rPr lang="en-US" altLang="ja-JP" dirty="0" smtClean="0">
                <a:solidFill>
                  <a:srgbClr val="FF0000"/>
                </a:solidFill>
              </a:rPr>
              <a:t>popup</a:t>
            </a:r>
            <a:r>
              <a:rPr lang="en-US" altLang="ja-JP" dirty="0" smtClean="0"/>
              <a:t>”</a:t>
            </a:r>
            <a:r>
              <a:rPr kumimoji="1" lang="ja-JP" altLang="en-US" dirty="0" smtClean="0"/>
              <a:t>」で指定</a:t>
            </a:r>
            <a:endParaRPr kumimoji="1" lang="en-US" altLang="ja-JP" dirty="0" smtClean="0"/>
          </a:p>
          <a:p>
            <a:r>
              <a:rPr lang="ja-JP" altLang="en-US" dirty="0" smtClean="0"/>
              <a:t>では、ソース例を見ていきましょう</a:t>
            </a:r>
            <a:endParaRPr kumimoji="1" lang="en-US" altLang="ja-JP" dirty="0" smtClean="0"/>
          </a:p>
          <a:p>
            <a:endParaRPr kumimoji="1" lang="ja-JP" altLang="en-US" dirty="0"/>
          </a:p>
        </p:txBody>
      </p:sp>
    </p:spTree>
    <p:extLst>
      <p:ext uri="{BB962C8B-B14F-4D97-AF65-F5344CB8AC3E}">
        <p14:creationId xmlns:p14="http://schemas.microsoft.com/office/powerpoint/2010/main" val="3089935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3-2-1. Popup</a:t>
            </a:r>
            <a:r>
              <a:rPr kumimoji="1" lang="ja-JP" altLang="en-US" dirty="0" smtClean="0"/>
              <a:t>ソース</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lang="en-US" altLang="ja-JP" sz="1600" dirty="0" smtClean="0"/>
              <a:t>// </a:t>
            </a:r>
            <a:r>
              <a:rPr lang="ja-JP" altLang="en-US" sz="1600" dirty="0" smtClean="0"/>
              <a:t>ポップアップでツールチップを表示させる</a:t>
            </a:r>
            <a:endParaRPr lang="en-US" altLang="ja-JP" sz="1600" dirty="0" smtClean="0"/>
          </a:p>
          <a:p>
            <a:pPr>
              <a:buNone/>
            </a:pPr>
            <a:r>
              <a:rPr lang="en-US" altLang="ja-JP" sz="1600" dirty="0" smtClean="0"/>
              <a:t>&lt;a href=“#</a:t>
            </a:r>
            <a:r>
              <a:rPr lang="en-US" altLang="ja-JP" sz="1600" dirty="0" smtClean="0">
                <a:solidFill>
                  <a:srgbClr val="00B050"/>
                </a:solidFill>
              </a:rPr>
              <a:t>popupTip</a:t>
            </a:r>
            <a:r>
              <a:rPr lang="en-US" altLang="ja-JP" sz="1600" dirty="0" smtClean="0"/>
              <a:t>” data-rel=“</a:t>
            </a:r>
            <a:r>
              <a:rPr lang="en-US" altLang="ja-JP" sz="1600" dirty="0" smtClean="0">
                <a:solidFill>
                  <a:srgbClr val="0070C0"/>
                </a:solidFill>
              </a:rPr>
              <a:t>popup</a:t>
            </a:r>
            <a:r>
              <a:rPr lang="en-US" altLang="ja-JP" sz="1600" dirty="0" smtClean="0"/>
              <a:t>” data-role=“button” data-inline=“true”&gt;</a:t>
            </a:r>
            <a:r>
              <a:rPr lang="ja-JP" altLang="en-US" sz="1600" dirty="0" smtClean="0"/>
              <a:t>ツールチップ</a:t>
            </a:r>
            <a:r>
              <a:rPr lang="en-US" altLang="ja-JP" sz="1600" dirty="0" smtClean="0"/>
              <a:t>&lt;/a&gt;</a:t>
            </a:r>
            <a:endParaRPr kumimoji="1" lang="en-US" altLang="ja-JP" sz="1600" dirty="0" smtClean="0"/>
          </a:p>
          <a:p>
            <a:pPr>
              <a:buNone/>
            </a:pPr>
            <a:r>
              <a:rPr lang="en-US" altLang="ja-JP" sz="1600" dirty="0" smtClean="0"/>
              <a:t>&lt;div data-role="</a:t>
            </a:r>
            <a:r>
              <a:rPr lang="en-US" altLang="ja-JP" sz="1600" dirty="0" smtClean="0">
                <a:solidFill>
                  <a:srgbClr val="FF0000"/>
                </a:solidFill>
              </a:rPr>
              <a:t>popup</a:t>
            </a:r>
            <a:r>
              <a:rPr lang="en-US" altLang="ja-JP" sz="1600" dirty="0" smtClean="0"/>
              <a:t>" id=“</a:t>
            </a:r>
            <a:r>
              <a:rPr lang="en-US" altLang="ja-JP" sz="1600" dirty="0" smtClean="0">
                <a:solidFill>
                  <a:srgbClr val="00B050"/>
                </a:solidFill>
              </a:rPr>
              <a:t>popupTip</a:t>
            </a:r>
            <a:r>
              <a:rPr lang="en-US" altLang="ja-JP" sz="1600" dirty="0" smtClean="0"/>
              <a:t>" class="ui-content" data-theme="e”&gt;</a:t>
            </a:r>
          </a:p>
          <a:p>
            <a:pPr>
              <a:buNone/>
            </a:pPr>
            <a:r>
              <a:rPr lang="en-US" altLang="ja-JP" sz="1600" dirty="0" smtClean="0"/>
              <a:t>    </a:t>
            </a:r>
            <a:r>
              <a:rPr lang="ja-JP" altLang="en-US" sz="1600" dirty="0" smtClean="0"/>
              <a:t>これは</a:t>
            </a:r>
            <a:r>
              <a:rPr lang="en-US" altLang="ja-JP" sz="1600" dirty="0" smtClean="0"/>
              <a:t>Tooltip</a:t>
            </a:r>
            <a:r>
              <a:rPr lang="ja-JP" altLang="en-US" sz="1600" dirty="0" smtClean="0"/>
              <a:t>ですよ</a:t>
            </a:r>
            <a:endParaRPr lang="en-US" altLang="ja-JP" sz="1600" dirty="0" smtClean="0"/>
          </a:p>
          <a:p>
            <a:pPr>
              <a:buNone/>
            </a:pPr>
            <a:r>
              <a:rPr kumimoji="1" lang="en-US" altLang="ja-JP" sz="1600" dirty="0" smtClean="0"/>
              <a:t>&lt;/div&gt;</a:t>
            </a:r>
          </a:p>
          <a:p>
            <a:pPr>
              <a:buNone/>
            </a:pPr>
            <a:endParaRPr lang="en-US" altLang="ja-JP" sz="1600" dirty="0" smtClean="0"/>
          </a:p>
          <a:p>
            <a:pPr>
              <a:buNone/>
            </a:pPr>
            <a:r>
              <a:rPr lang="en-US" altLang="ja-JP" sz="1600" dirty="0" smtClean="0"/>
              <a:t>// </a:t>
            </a:r>
            <a:r>
              <a:rPr lang="ja-JP" altLang="en-US" sz="1600" dirty="0" smtClean="0"/>
              <a:t>ポップアップでメニューを表示させる</a:t>
            </a:r>
            <a:endParaRPr lang="en-US" altLang="ja-JP" sz="1600" dirty="0" smtClean="0"/>
          </a:p>
          <a:p>
            <a:pPr>
              <a:buNone/>
            </a:pPr>
            <a:r>
              <a:rPr lang="en-US" altLang="ja-JP" sz="1600" dirty="0" smtClean="0"/>
              <a:t>&lt;a href="#</a:t>
            </a:r>
            <a:r>
              <a:rPr lang="en-US" altLang="ja-JP" sz="1600" dirty="0" smtClean="0">
                <a:solidFill>
                  <a:srgbClr val="00B050"/>
                </a:solidFill>
              </a:rPr>
              <a:t>popupMenu</a:t>
            </a:r>
            <a:r>
              <a:rPr lang="en-US" altLang="ja-JP" sz="1600" dirty="0" smtClean="0"/>
              <a:t>" data-rel="</a:t>
            </a:r>
            <a:r>
              <a:rPr lang="en-US" altLang="ja-JP" sz="1600" dirty="0" smtClean="0">
                <a:solidFill>
                  <a:srgbClr val="0070C0"/>
                </a:solidFill>
              </a:rPr>
              <a:t>popup</a:t>
            </a:r>
            <a:r>
              <a:rPr lang="en-US" altLang="ja-JP" sz="1600" dirty="0" smtClean="0"/>
              <a:t>" data-role="button" data-inline="true"&gt;Menu&lt;/a&gt;</a:t>
            </a:r>
          </a:p>
          <a:p>
            <a:pPr>
              <a:buNone/>
            </a:pPr>
            <a:r>
              <a:rPr lang="en-US" altLang="ja-JP" sz="1600" dirty="0" smtClean="0"/>
              <a:t>&lt;div data-role="</a:t>
            </a:r>
            <a:r>
              <a:rPr lang="en-US" altLang="ja-JP" sz="1600" dirty="0" smtClean="0">
                <a:solidFill>
                  <a:srgbClr val="0070C0"/>
                </a:solidFill>
              </a:rPr>
              <a:t>popup</a:t>
            </a:r>
            <a:r>
              <a:rPr lang="en-US" altLang="ja-JP" sz="1600" dirty="0" smtClean="0"/>
              <a:t>" id="</a:t>
            </a:r>
            <a:r>
              <a:rPr lang="en-US" altLang="ja-JP" sz="1600" dirty="0" smtClean="0">
                <a:solidFill>
                  <a:srgbClr val="00B050"/>
                </a:solidFill>
              </a:rPr>
              <a:t>popupMenu</a:t>
            </a:r>
            <a:r>
              <a:rPr lang="en-US" altLang="ja-JP" sz="1600" dirty="0" smtClean="0"/>
              <a:t>" data-theme="a"&gt;</a:t>
            </a:r>
          </a:p>
          <a:p>
            <a:pPr>
              <a:buNone/>
            </a:pPr>
            <a:r>
              <a:rPr lang="ja-JP" altLang="en-US" sz="1600" dirty="0" smtClean="0"/>
              <a:t>    </a:t>
            </a:r>
            <a:r>
              <a:rPr lang="en-US" altLang="ja-JP" sz="1600" dirty="0" smtClean="0"/>
              <a:t>&lt;ul data-role="listview" data-inset="true“ data-theme="b"&gt;</a:t>
            </a:r>
          </a:p>
          <a:p>
            <a:pPr>
              <a:buNone/>
            </a:pPr>
            <a:r>
              <a:rPr lang="en-US" altLang="ja-JP" sz="1600" dirty="0" smtClean="0"/>
              <a:t>        &lt;li data-role=“divider” data-theme=“a“&gt;</a:t>
            </a:r>
            <a:r>
              <a:rPr lang="ja-JP" altLang="en-US" sz="1600" dirty="0" smtClean="0"/>
              <a:t>お食事メニュー</a:t>
            </a:r>
            <a:r>
              <a:rPr lang="en-US" altLang="ja-JP" sz="1600" dirty="0" smtClean="0"/>
              <a:t>&lt;/li&gt;</a:t>
            </a:r>
          </a:p>
          <a:p>
            <a:pPr>
              <a:buNone/>
            </a:pPr>
            <a:r>
              <a:rPr lang="en-US" altLang="ja-JP" sz="1600" dirty="0" smtClean="0"/>
              <a:t>        &lt;li&gt;&lt;a href=“xxxxx.html”&gt;</a:t>
            </a:r>
            <a:r>
              <a:rPr lang="ja-JP" altLang="en-US" sz="1600" dirty="0" smtClean="0"/>
              <a:t>ラーメン</a:t>
            </a:r>
            <a:r>
              <a:rPr lang="en-US" altLang="ja-JP" sz="1600" dirty="0" smtClean="0"/>
              <a:t>&lt;/a&gt;&lt;/li&gt; </a:t>
            </a:r>
          </a:p>
          <a:p>
            <a:pPr>
              <a:buNone/>
            </a:pPr>
            <a:r>
              <a:rPr lang="en-US" altLang="ja-JP" sz="1600" dirty="0" smtClean="0"/>
              <a:t>        &lt;li&gt;&lt;a href=“yyyyy.html”&gt;</a:t>
            </a:r>
            <a:r>
              <a:rPr lang="ja-JP" altLang="en-US" sz="1600" dirty="0" smtClean="0"/>
              <a:t>チャーハン</a:t>
            </a:r>
            <a:r>
              <a:rPr lang="en-US" altLang="ja-JP" sz="1600" dirty="0" smtClean="0"/>
              <a:t>&lt;/a&gt;&lt;/li&gt; </a:t>
            </a:r>
          </a:p>
          <a:p>
            <a:pPr>
              <a:buNone/>
            </a:pPr>
            <a:r>
              <a:rPr lang="en-US" altLang="ja-JP" sz="1600" dirty="0" smtClean="0"/>
              <a:t>&lt;/ul&gt; </a:t>
            </a:r>
          </a:p>
          <a:p>
            <a:pPr>
              <a:buNone/>
            </a:pPr>
            <a:r>
              <a:rPr lang="en-US" altLang="ja-JP" sz="1600" dirty="0" smtClean="0"/>
              <a:t>&lt;/div&gt;</a:t>
            </a:r>
          </a:p>
          <a:p>
            <a:pPr>
              <a:buNone/>
            </a:pPr>
            <a:endParaRPr kumimoji="1" lang="ja-JP" altLang="en-US" sz="1600" dirty="0"/>
          </a:p>
        </p:txBody>
      </p:sp>
    </p:spTree>
    <p:extLst>
      <p:ext uri="{BB962C8B-B14F-4D97-AF65-F5344CB8AC3E}">
        <p14:creationId xmlns:p14="http://schemas.microsoft.com/office/powerpoint/2010/main" val="2108876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3-3. </a:t>
            </a:r>
            <a:r>
              <a:rPr kumimoji="1" lang="ja-JP" altLang="en-US" dirty="0" smtClean="0"/>
              <a:t>脆弱性</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lang="en-US" altLang="ja-JP" dirty="0" smtClean="0"/>
              <a:t>1.2</a:t>
            </a:r>
            <a:r>
              <a:rPr lang="ja-JP" altLang="en-US" dirty="0" smtClean="0"/>
              <a:t>以前の</a:t>
            </a:r>
            <a:r>
              <a:rPr lang="en-US" altLang="ja-JP" dirty="0" smtClean="0"/>
              <a:t>JQuery Mobile</a:t>
            </a:r>
            <a:r>
              <a:rPr lang="ja-JP" altLang="en-US" dirty="0" smtClean="0"/>
              <a:t>では読み込んでいるだけで脆弱性（</a:t>
            </a:r>
            <a:r>
              <a:rPr lang="en-US" altLang="ja-JP" dirty="0" smtClean="0"/>
              <a:t>XSS</a:t>
            </a:r>
            <a:r>
              <a:rPr lang="ja-JP" altLang="en-US" dirty="0" smtClean="0"/>
              <a:t>）を埋め込んでしまうので注意！</a:t>
            </a:r>
            <a:endParaRPr lang="en-US" altLang="ja-JP" dirty="0" smtClean="0"/>
          </a:p>
          <a:p>
            <a:r>
              <a:rPr kumimoji="1" lang="en-US" altLang="ja-JP" dirty="0" smtClean="0"/>
              <a:t>1.2 Beta</a:t>
            </a:r>
            <a:r>
              <a:rPr kumimoji="1" lang="ja-JP" altLang="en-US" dirty="0" smtClean="0"/>
              <a:t>では脆弱性（</a:t>
            </a:r>
            <a:r>
              <a:rPr kumimoji="1" lang="en-US" altLang="ja-JP" dirty="0" smtClean="0"/>
              <a:t>XSS</a:t>
            </a:r>
            <a:r>
              <a:rPr kumimoji="1" lang="ja-JP" altLang="en-US" dirty="0" smtClean="0"/>
              <a:t>）が改修されたのに</a:t>
            </a:r>
            <a:r>
              <a:rPr kumimoji="1" lang="en-US" altLang="ja-JP" dirty="0" smtClean="0"/>
              <a:t>1.2RC1/RC2</a:t>
            </a:r>
            <a:r>
              <a:rPr kumimoji="1" lang="ja-JP" altLang="en-US" dirty="0" smtClean="0"/>
              <a:t>では別で脆弱性が・・・。</a:t>
            </a:r>
            <a:endParaRPr kumimoji="1" lang="en-US" altLang="ja-JP" dirty="0" smtClean="0"/>
          </a:p>
          <a:p>
            <a:r>
              <a:rPr kumimoji="1" lang="ja-JP" altLang="en-US" dirty="0" smtClean="0"/>
              <a:t>プロジェクトで使用する時は注意してください。</a:t>
            </a:r>
            <a:endParaRPr kumimoji="1" lang="en-US" altLang="ja-JP" dirty="0" smtClean="0"/>
          </a:p>
          <a:p>
            <a:pPr>
              <a:buNone/>
            </a:pPr>
            <a:r>
              <a:rPr lang="ja-JP" altLang="en-US" dirty="0" smtClean="0"/>
              <a:t>→</a:t>
            </a:r>
            <a:r>
              <a:rPr lang="en-US" altLang="ja-JP" dirty="0" smtClean="0"/>
              <a:t>1.2 </a:t>
            </a:r>
            <a:r>
              <a:rPr lang="ja-JP" altLang="en-US" dirty="0" smtClean="0"/>
              <a:t>安定版では直っているのかな？</a:t>
            </a:r>
            <a:endParaRPr kumimoji="1" lang="en-US" altLang="ja-JP" dirty="0" smtClean="0"/>
          </a:p>
          <a:p>
            <a:r>
              <a:rPr lang="ja-JP" altLang="en-US" dirty="0" smtClean="0"/>
              <a:t>詳しく説明してくれているサイトがありますので興味ある方はどうぞ</a:t>
            </a:r>
            <a:endParaRPr lang="en-US" altLang="ja-JP" dirty="0" smtClean="0"/>
          </a:p>
          <a:p>
            <a:pPr>
              <a:buNone/>
            </a:pPr>
            <a:r>
              <a:rPr kumimoji="1" lang="en-US" altLang="ja-JP" dirty="0" smtClean="0"/>
              <a:t>【</a:t>
            </a:r>
            <a:r>
              <a:rPr kumimoji="1" lang="ja-JP" altLang="en-US" dirty="0" smtClean="0"/>
              <a:t>参考</a:t>
            </a:r>
            <a:r>
              <a:rPr lang="en-US" altLang="ja-JP" dirty="0" smtClean="0"/>
              <a:t>】 http://masatokinugawa.l0.cm/2012/09/jquery-mobile-location.href-xss.html</a:t>
            </a:r>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4</a:t>
            </a:r>
            <a:r>
              <a:rPr kumimoji="1" lang="en-US" altLang="ja-JP" dirty="0" smtClean="0"/>
              <a:t>. T</a:t>
            </a:r>
            <a:r>
              <a:rPr kumimoji="1" lang="ja-JP" altLang="en-US" dirty="0" smtClean="0"/>
              <a:t>ポイントツールバー</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smtClean="0"/>
              <a:t>ブラウザにアドオンするツール</a:t>
            </a:r>
            <a:endParaRPr kumimoji="1" lang="en-US" altLang="ja-JP" dirty="0" smtClean="0"/>
          </a:p>
          <a:p>
            <a:r>
              <a:rPr lang="ja-JP" altLang="en-US" dirty="0" smtClean="0"/>
              <a:t>検索するだけで</a:t>
            </a:r>
            <a:r>
              <a:rPr lang="en-US" altLang="ja-JP" dirty="0" smtClean="0"/>
              <a:t>T</a:t>
            </a:r>
            <a:r>
              <a:rPr lang="ja-JP" altLang="en-US" dirty="0" smtClean="0"/>
              <a:t>ポイントがたまる</a:t>
            </a:r>
            <a:endParaRPr lang="en-US" altLang="ja-JP" dirty="0" smtClean="0"/>
          </a:p>
          <a:p>
            <a:r>
              <a:rPr kumimoji="1" lang="ja-JP" altLang="en-US" dirty="0" smtClean="0"/>
              <a:t>このツールが</a:t>
            </a:r>
            <a:r>
              <a:rPr kumimoji="1" lang="en-US" altLang="ja-JP" dirty="0" smtClean="0"/>
              <a:t>Web</a:t>
            </a:r>
            <a:r>
              <a:rPr kumimoji="1" lang="ja-JP" altLang="en-US" dirty="0" smtClean="0"/>
              <a:t>閲覧履歴をサーバへ送信</a:t>
            </a:r>
            <a:endParaRPr kumimoji="1" lang="en-US" altLang="ja-JP" dirty="0" smtClean="0"/>
          </a:p>
          <a:p>
            <a:pPr>
              <a:buNone/>
            </a:pPr>
            <a:r>
              <a:rPr lang="ja-JP" altLang="en-US" dirty="0" smtClean="0"/>
              <a:t>→利用規約に記載していますが・・・。</a:t>
            </a:r>
            <a:endParaRPr kumimoji="1" lang="en-US" altLang="ja-JP" dirty="0" smtClean="0"/>
          </a:p>
          <a:p>
            <a:r>
              <a:rPr lang="en-US" altLang="ja-JP" dirty="0" smtClean="0"/>
              <a:t>SSL</a:t>
            </a:r>
            <a:r>
              <a:rPr lang="ja-JP" altLang="en-US" dirty="0" smtClean="0"/>
              <a:t>通信でもパラメータを取得可能</a:t>
            </a:r>
            <a:endParaRPr lang="en-US" altLang="ja-JP" dirty="0" smtClean="0"/>
          </a:p>
          <a:p>
            <a:r>
              <a:rPr kumimoji="1" lang="ja-JP" altLang="en-US" dirty="0" smtClean="0"/>
              <a:t>クレーム多数・・・。まあそうですよね。</a:t>
            </a:r>
            <a:endParaRPr kumimoji="1" lang="en-US" altLang="ja-JP" dirty="0" smtClean="0"/>
          </a:p>
          <a:p>
            <a:pPr>
              <a:buNone/>
            </a:pPr>
            <a:r>
              <a:rPr lang="ja-JP" altLang="en-US" dirty="0" smtClean="0"/>
              <a:t>→サーバへの履歴送信やめたそうです・・・。</a:t>
            </a:r>
            <a:endParaRPr kumimoji="1" lang="en-US" altLang="ja-JP" dirty="0" smtClean="0"/>
          </a:p>
          <a:p>
            <a:r>
              <a:rPr lang="ja-JP" altLang="en-US" dirty="0" smtClean="0"/>
              <a:t>ツールを使用するときはパケットキャプチャー必須ですかね・・・。</a:t>
            </a:r>
            <a:endParaRPr kumimoji="1" lang="en-US" altLang="ja-JP"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5</a:t>
            </a:r>
            <a:r>
              <a:rPr kumimoji="1" lang="en-US" altLang="ja-JP" dirty="0" smtClean="0"/>
              <a:t>. </a:t>
            </a:r>
            <a:r>
              <a:rPr lang="en-US" altLang="ja-JP" dirty="0" smtClean="0"/>
              <a:t>Android4.1</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en-US" altLang="ja-JP" dirty="0" smtClean="0"/>
              <a:t>Android4.1</a:t>
            </a:r>
            <a:r>
              <a:rPr kumimoji="1" lang="ja-JP" altLang="en-US" dirty="0" smtClean="0"/>
              <a:t>（</a:t>
            </a:r>
            <a:r>
              <a:rPr kumimoji="1" lang="en-US" altLang="ja-JP" dirty="0" smtClean="0"/>
              <a:t>Jelly Beans</a:t>
            </a:r>
            <a:r>
              <a:rPr kumimoji="1" lang="ja-JP" altLang="en-US" dirty="0" smtClean="0"/>
              <a:t>）の新機能</a:t>
            </a:r>
            <a:endParaRPr kumimoji="1" lang="en-US" altLang="ja-JP" dirty="0" smtClean="0"/>
          </a:p>
          <a:p>
            <a:pPr>
              <a:buNone/>
            </a:pPr>
            <a:r>
              <a:rPr lang="ja-JP" altLang="en-US" dirty="0" smtClean="0"/>
              <a:t>→</a:t>
            </a:r>
            <a:r>
              <a:rPr lang="en-US" altLang="ja-JP" dirty="0" smtClean="0"/>
              <a:t>2012/06</a:t>
            </a:r>
            <a:r>
              <a:rPr lang="ja-JP" altLang="en-US" dirty="0" smtClean="0"/>
              <a:t>の</a:t>
            </a:r>
            <a:r>
              <a:rPr lang="en-US" altLang="ja-JP" dirty="0" smtClean="0"/>
              <a:t>Google I/O</a:t>
            </a:r>
            <a:r>
              <a:rPr lang="ja-JP" altLang="en-US" dirty="0" smtClean="0"/>
              <a:t>で発表された</a:t>
            </a:r>
            <a:endParaRPr kumimoji="1" lang="en-US" altLang="ja-JP" dirty="0" smtClean="0"/>
          </a:p>
          <a:p>
            <a:r>
              <a:rPr lang="ja-JP" altLang="en-US" dirty="0" smtClean="0"/>
              <a:t>だいぶ経っているので新機能っていうと・・・。</a:t>
            </a:r>
            <a:endParaRPr lang="en-US" altLang="ja-JP" dirty="0" smtClean="0"/>
          </a:p>
          <a:p>
            <a:r>
              <a:rPr lang="ja-JP" altLang="en-US" dirty="0" smtClean="0"/>
              <a:t>日本でも</a:t>
            </a:r>
            <a:r>
              <a:rPr lang="en-US" altLang="ja-JP" dirty="0" smtClean="0"/>
              <a:t>4.1</a:t>
            </a:r>
            <a:r>
              <a:rPr lang="ja-JP" altLang="en-US" dirty="0" smtClean="0"/>
              <a:t>の</a:t>
            </a:r>
            <a:r>
              <a:rPr lang="en-US" altLang="ja-JP" dirty="0" smtClean="0"/>
              <a:t>Nexus7</a:t>
            </a:r>
            <a:r>
              <a:rPr lang="ja-JP" altLang="en-US" dirty="0" smtClean="0"/>
              <a:t>（</a:t>
            </a:r>
            <a:r>
              <a:rPr lang="en-US" altLang="ja-JP" dirty="0" smtClean="0"/>
              <a:t>16GB</a:t>
            </a:r>
            <a:r>
              <a:rPr lang="ja-JP" altLang="en-US" dirty="0" smtClean="0"/>
              <a:t>）が発売</a:t>
            </a:r>
            <a:endParaRPr lang="en-US" altLang="ja-JP" dirty="0" smtClean="0"/>
          </a:p>
          <a:p>
            <a:pPr>
              <a:buNone/>
            </a:pPr>
            <a:r>
              <a:rPr lang="ja-JP" altLang="en-US" dirty="0" smtClean="0"/>
              <a:t>→今購入して、クレジット登録すると</a:t>
            </a:r>
            <a:r>
              <a:rPr lang="en-US" altLang="ja-JP" dirty="0" smtClean="0"/>
              <a:t>2</a:t>
            </a:r>
            <a:r>
              <a:rPr lang="ja-JP" altLang="en-US" dirty="0" smtClean="0"/>
              <a:t>千円貰えるよ</a:t>
            </a:r>
            <a:endParaRPr lang="en-US" altLang="ja-JP" dirty="0" smtClean="0"/>
          </a:p>
          <a:p>
            <a:r>
              <a:rPr lang="ja-JP" altLang="en-US" dirty="0" smtClean="0"/>
              <a:t>新機能が沢山あるので気になった</a:t>
            </a:r>
            <a:r>
              <a:rPr lang="en-US" altLang="ja-JP" dirty="0" smtClean="0"/>
              <a:t>3</a:t>
            </a:r>
            <a:r>
              <a:rPr lang="ja-JP" altLang="en-US" dirty="0" smtClean="0"/>
              <a:t>点を紹介</a:t>
            </a:r>
            <a:endParaRPr kumimoji="1" lang="en-US" altLang="ja-JP" dirty="0" smtClean="0"/>
          </a:p>
          <a:p>
            <a:pPr marL="514350" indent="-514350">
              <a:buAutoNum type="arabicParenBoth"/>
            </a:pPr>
            <a:r>
              <a:rPr lang="en-US" altLang="ja-JP" dirty="0" smtClean="0"/>
              <a:t>Google Now</a:t>
            </a:r>
          </a:p>
          <a:p>
            <a:pPr marL="514350" indent="-514350">
              <a:buAutoNum type="arabicParenBoth"/>
            </a:pPr>
            <a:r>
              <a:rPr lang="en-US" altLang="ja-JP" dirty="0" smtClean="0"/>
              <a:t>Notification</a:t>
            </a:r>
            <a:r>
              <a:rPr lang="ja-JP" altLang="en-US" dirty="0" smtClean="0"/>
              <a:t>の拡張</a:t>
            </a:r>
            <a:endParaRPr lang="en-US" altLang="ja-JP" dirty="0" smtClean="0"/>
          </a:p>
          <a:p>
            <a:pPr marL="514350" indent="-514350">
              <a:buAutoNum type="arabicParenBoth"/>
            </a:pPr>
            <a:r>
              <a:rPr lang="en-US" altLang="ja-JP" dirty="0" smtClean="0"/>
              <a:t>Android Beam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5-1</a:t>
            </a:r>
            <a:r>
              <a:rPr kumimoji="1" lang="en-US" altLang="ja-JP" dirty="0" smtClean="0"/>
              <a:t>. Google Now</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パーソナルアシスタント機能</a:t>
            </a:r>
            <a:endParaRPr lang="en-US" altLang="ja-JP" dirty="0" smtClean="0"/>
          </a:p>
          <a:p>
            <a:r>
              <a:rPr kumimoji="1" lang="en-US" altLang="ja-JP" dirty="0" smtClean="0"/>
              <a:t>Android</a:t>
            </a:r>
            <a:r>
              <a:rPr kumimoji="1" lang="ja-JP" altLang="en-US" dirty="0" smtClean="0"/>
              <a:t>上のカレンダー、スケジュール、</a:t>
            </a:r>
            <a:r>
              <a:rPr kumimoji="1" lang="en-US" altLang="ja-JP" dirty="0" smtClean="0"/>
              <a:t>GPS</a:t>
            </a:r>
            <a:r>
              <a:rPr kumimoji="1" lang="ja-JP" altLang="en-US" dirty="0" smtClean="0"/>
              <a:t>等から予測して情報を表示</a:t>
            </a:r>
            <a:endParaRPr kumimoji="1" lang="en-US" altLang="ja-JP" dirty="0" smtClean="0"/>
          </a:p>
          <a:p>
            <a:r>
              <a:rPr lang="ja-JP" altLang="en-US" dirty="0" smtClean="0"/>
              <a:t>例えば「</a:t>
            </a:r>
            <a:r>
              <a:rPr lang="en-US" altLang="ja-JP" dirty="0" smtClean="0"/>
              <a:t>2012/10/03 10:00 </a:t>
            </a:r>
            <a:r>
              <a:rPr lang="ja-JP" altLang="en-US" dirty="0" smtClean="0"/>
              <a:t>羽田空港」とカレンダーに登録しておくと目的地への所要時間、空港に到着すると便情報などが表示</a:t>
            </a:r>
            <a:endParaRPr lang="en-US" altLang="ja-JP" dirty="0" smtClean="0"/>
          </a:p>
          <a:p>
            <a:r>
              <a:rPr lang="ja-JP" altLang="en-US" dirty="0" smtClean="0"/>
              <a:t>音声などにも反応</a:t>
            </a:r>
            <a:endParaRPr lang="en-US" altLang="ja-JP" dirty="0" smtClean="0"/>
          </a:p>
          <a:p>
            <a:r>
              <a:rPr kumimoji="1" lang="ja-JP" altLang="en-US" dirty="0" smtClean="0"/>
              <a:t>まあ、</a:t>
            </a:r>
            <a:r>
              <a:rPr kumimoji="1" lang="en-US" altLang="ja-JP" dirty="0" smtClean="0"/>
              <a:t>i</a:t>
            </a:r>
            <a:r>
              <a:rPr kumimoji="1" lang="ja-JP" altLang="en-US" dirty="0" smtClean="0"/>
              <a:t>コンシェルですね・・・。</a:t>
            </a:r>
            <a:endParaRPr kumimoji="1" lang="en-US" altLang="ja-JP" dirty="0" smtClean="0"/>
          </a:p>
          <a:p>
            <a:r>
              <a:rPr lang="ja-JP" altLang="en-US" dirty="0" smtClean="0"/>
              <a:t>なんか、電池に減りがさらに悪くなりそうな・・・。</a:t>
            </a:r>
            <a:endParaRPr kumimoji="1"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5-2. </a:t>
            </a:r>
            <a:r>
              <a:rPr lang="en-US" altLang="ja-JP" dirty="0" smtClean="0"/>
              <a:t>Notification</a:t>
            </a:r>
            <a:r>
              <a:rPr lang="ja-JP" altLang="en-US" dirty="0" smtClean="0"/>
              <a:t>の拡張</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今までは通知内容の表示のみ</a:t>
            </a:r>
            <a:endParaRPr lang="en-US" altLang="ja-JP" dirty="0" smtClean="0"/>
          </a:p>
          <a:p>
            <a:r>
              <a:rPr kumimoji="1" lang="ja-JP" altLang="en-US" dirty="0" smtClean="0"/>
              <a:t>拡張できることによってボタンやアイコンを表示できるようになる</a:t>
            </a:r>
            <a:endParaRPr kumimoji="1" lang="en-US" altLang="ja-JP" dirty="0" smtClean="0"/>
          </a:p>
          <a:p>
            <a:r>
              <a:rPr lang="ja-JP" altLang="en-US" dirty="0" smtClean="0"/>
              <a:t>「</a:t>
            </a:r>
            <a:r>
              <a:rPr lang="en-US" altLang="ja-JP" dirty="0" smtClean="0"/>
              <a:t>Notification.Builder</a:t>
            </a:r>
            <a:r>
              <a:rPr lang="ja-JP" altLang="en-US" dirty="0" smtClean="0"/>
              <a:t>」に設定</a:t>
            </a:r>
            <a:endParaRPr lang="en-US" altLang="ja-JP" dirty="0" smtClean="0"/>
          </a:p>
          <a:p>
            <a:pPr>
              <a:buNone/>
            </a:pPr>
            <a:r>
              <a:rPr lang="ja-JP" altLang="en-US" dirty="0" smtClean="0"/>
              <a:t>→例えば「</a:t>
            </a:r>
            <a:r>
              <a:rPr lang="en-US" altLang="ja-JP" dirty="0" smtClean="0"/>
              <a:t>setLargeIcon()</a:t>
            </a:r>
            <a:r>
              <a:rPr lang="ja-JP" altLang="en-US" dirty="0" smtClean="0"/>
              <a:t>」などでアイコン設定</a:t>
            </a:r>
            <a:endParaRPr lang="en-US" altLang="ja-JP" dirty="0" smtClean="0"/>
          </a:p>
          <a:p>
            <a:r>
              <a:rPr lang="ja-JP" altLang="en-US" dirty="0" smtClean="0"/>
              <a:t>そこにアクションを設定できるため、通知内容からアクションを起こせる。つまり、わざわざアプリを起動しなくてもいい！</a:t>
            </a:r>
            <a:endParaRPr lang="en-US" altLang="ja-JP" dirty="0" smtClean="0"/>
          </a:p>
          <a:p>
            <a:pPr>
              <a:buNone/>
            </a:pPr>
            <a:r>
              <a:rPr kumimoji="1" lang="ja-JP" altLang="en-US" dirty="0" smtClean="0"/>
              <a:t>→アクションを追加するには「</a:t>
            </a:r>
            <a:r>
              <a:rPr lang="en-US" altLang="ja-JP" dirty="0" smtClean="0"/>
              <a:t>addAction()</a:t>
            </a:r>
            <a:r>
              <a:rPr kumimoji="1" lang="ja-JP" altLang="en-US" dirty="0" smtClean="0"/>
              <a:t>」</a:t>
            </a:r>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5-3. </a:t>
            </a:r>
            <a:r>
              <a:rPr lang="en-US" altLang="ja-JP" dirty="0" smtClean="0"/>
              <a:t>Android Beam</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smtClean="0"/>
              <a:t>何かビームってかっこいい・・・。</a:t>
            </a:r>
            <a:endParaRPr lang="en-US" altLang="ja-JP" dirty="0" smtClean="0"/>
          </a:p>
          <a:p>
            <a:r>
              <a:rPr lang="en-US" altLang="ja-JP" dirty="0" smtClean="0"/>
              <a:t>NFC</a:t>
            </a:r>
            <a:r>
              <a:rPr lang="ja-JP" altLang="en-US" dirty="0" smtClean="0"/>
              <a:t>ベースの通信で実現</a:t>
            </a:r>
            <a:endParaRPr lang="en-US" altLang="ja-JP" dirty="0" smtClean="0"/>
          </a:p>
          <a:p>
            <a:r>
              <a:rPr lang="en-US" altLang="ja-JP" dirty="0" smtClean="0"/>
              <a:t>NFC</a:t>
            </a:r>
            <a:r>
              <a:rPr lang="ja-JP" altLang="en-US" dirty="0" smtClean="0"/>
              <a:t>対応携帯をお互いにタッチすることでアプリ情報を共有できる</a:t>
            </a:r>
            <a:endParaRPr lang="en-US" altLang="ja-JP" dirty="0" smtClean="0"/>
          </a:p>
          <a:p>
            <a:pPr>
              <a:buNone/>
            </a:pPr>
            <a:r>
              <a:rPr lang="ja-JP" altLang="en-US" dirty="0" smtClean="0"/>
              <a:t>→電話帳、ブラウザの</a:t>
            </a:r>
            <a:r>
              <a:rPr lang="en-US" altLang="ja-JP" dirty="0" smtClean="0"/>
              <a:t>URL</a:t>
            </a:r>
            <a:r>
              <a:rPr lang="ja-JP" altLang="en-US" dirty="0" smtClean="0"/>
              <a:t>など</a:t>
            </a:r>
            <a:endParaRPr lang="en-US" altLang="ja-JP" dirty="0" smtClean="0"/>
          </a:p>
          <a:p>
            <a:r>
              <a:rPr lang="en-US" altLang="ja-JP" dirty="0" smtClean="0"/>
              <a:t>Bluetooth</a:t>
            </a:r>
            <a:r>
              <a:rPr lang="ja-JP" altLang="en-US" dirty="0" smtClean="0"/>
              <a:t>経由でデータを転送することも可能</a:t>
            </a:r>
            <a:endParaRPr lang="en-US" altLang="ja-JP" dirty="0" smtClean="0"/>
          </a:p>
          <a:p>
            <a:r>
              <a:rPr lang="ja-JP" altLang="en-US" dirty="0" smtClean="0"/>
              <a:t>やり取りは「</a:t>
            </a:r>
            <a:r>
              <a:rPr lang="en-US" altLang="ja-JP" dirty="0" smtClean="0"/>
              <a:t>NDEF </a:t>
            </a:r>
            <a:r>
              <a:rPr lang="ja-JP" altLang="en-US" dirty="0" smtClean="0"/>
              <a:t>メッセージ」を使用する</a:t>
            </a:r>
            <a:endParaRPr lang="en-US" altLang="ja-JP" dirty="0" smtClean="0"/>
          </a:p>
          <a:p>
            <a:pPr>
              <a:buNone/>
            </a:pPr>
            <a:r>
              <a:rPr lang="en-US" altLang="ja-JP" dirty="0" smtClean="0"/>
              <a:t>【</a:t>
            </a:r>
            <a:r>
              <a:rPr lang="ja-JP" altLang="en-US" dirty="0" smtClean="0"/>
              <a:t>参照</a:t>
            </a:r>
            <a:r>
              <a:rPr lang="en-US" altLang="ja-JP" dirty="0" smtClean="0"/>
              <a:t>】http://developer.android.com/guide/topics/connectivity/nfc/</a:t>
            </a:r>
          </a:p>
          <a:p>
            <a:endParaRPr lang="en-US" altLang="ja-JP" dirty="0" smtClean="0"/>
          </a:p>
          <a:p>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5-3-1. </a:t>
            </a:r>
            <a:r>
              <a:rPr lang="en-US" altLang="ja-JP" dirty="0" smtClean="0"/>
              <a:t>NFC</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さすがに知らない人はいないと・・・</a:t>
            </a:r>
            <a:endParaRPr lang="en-US" altLang="ja-JP" dirty="0" smtClean="0"/>
          </a:p>
          <a:p>
            <a:r>
              <a:rPr lang="en-US" altLang="ja-JP" dirty="0" smtClean="0"/>
              <a:t>Sony</a:t>
            </a:r>
            <a:r>
              <a:rPr lang="ja-JP" altLang="en-US" dirty="0" smtClean="0"/>
              <a:t>と</a:t>
            </a:r>
            <a:r>
              <a:rPr lang="en-US" altLang="ja-JP" dirty="0" smtClean="0"/>
              <a:t>Philips</a:t>
            </a:r>
            <a:r>
              <a:rPr lang="ja-JP" altLang="en-US" dirty="0" smtClean="0"/>
              <a:t>社が開発した規格</a:t>
            </a:r>
            <a:endParaRPr lang="en-US" altLang="ja-JP" dirty="0" smtClean="0"/>
          </a:p>
          <a:p>
            <a:r>
              <a:rPr lang="en-US" altLang="ja-JP" dirty="0" smtClean="0"/>
              <a:t>2003/12</a:t>
            </a:r>
            <a:r>
              <a:rPr lang="ja-JP" altLang="en-US" dirty="0" smtClean="0"/>
              <a:t>も</a:t>
            </a:r>
            <a:r>
              <a:rPr lang="en-US" altLang="ja-JP" dirty="0" smtClean="0"/>
              <a:t>ISO/IEC IS 18092</a:t>
            </a:r>
            <a:r>
              <a:rPr lang="ja-JP" altLang="en-US" dirty="0" smtClean="0"/>
              <a:t>の国際標準になっている</a:t>
            </a:r>
            <a:endParaRPr lang="en-US" altLang="ja-JP" dirty="0" smtClean="0"/>
          </a:p>
          <a:p>
            <a:r>
              <a:rPr lang="en-US" altLang="ja-JP" dirty="0" smtClean="0"/>
              <a:t>NFC</a:t>
            </a:r>
            <a:r>
              <a:rPr lang="ja-JP" altLang="en-US" dirty="0" smtClean="0"/>
              <a:t>とは</a:t>
            </a:r>
            <a:r>
              <a:rPr lang="en-US" altLang="ja-JP" dirty="0" smtClean="0"/>
              <a:t>FeiCa</a:t>
            </a:r>
            <a:r>
              <a:rPr lang="ja-JP" altLang="en-US" dirty="0" smtClean="0"/>
              <a:t>などの非接触</a:t>
            </a:r>
            <a:r>
              <a:rPr lang="en-US" altLang="ja-JP" dirty="0" smtClean="0"/>
              <a:t>IC</a:t>
            </a:r>
            <a:r>
              <a:rPr lang="ja-JP" altLang="en-US" dirty="0" smtClean="0"/>
              <a:t>カードと互換性がある近距離無線通信規格です</a:t>
            </a:r>
            <a:endParaRPr lang="en-US" altLang="ja-JP" dirty="0" smtClean="0"/>
          </a:p>
          <a:p>
            <a:pPr>
              <a:buNone/>
            </a:pPr>
            <a:r>
              <a:rPr lang="ja-JP" altLang="en-US" dirty="0" smtClean="0"/>
              <a:t>→「</a:t>
            </a:r>
            <a:r>
              <a:rPr lang="en-US" altLang="ja-JP" dirty="0" smtClean="0"/>
              <a:t>Near Field Communication</a:t>
            </a:r>
            <a:r>
              <a:rPr lang="ja-JP" altLang="en-US" dirty="0" smtClean="0"/>
              <a:t>」の略</a:t>
            </a:r>
            <a:endParaRPr lang="en-US" altLang="ja-JP" dirty="0" smtClean="0"/>
          </a:p>
          <a:p>
            <a:r>
              <a:rPr lang="en-US" altLang="ja-JP" dirty="0" smtClean="0"/>
              <a:t>13.56MHz</a:t>
            </a:r>
            <a:r>
              <a:rPr lang="ja-JP" altLang="en-US" dirty="0" smtClean="0"/>
              <a:t>の周波帯で</a:t>
            </a:r>
            <a:r>
              <a:rPr lang="en-US" altLang="ja-JP" dirty="0" smtClean="0"/>
              <a:t>10cm</a:t>
            </a:r>
            <a:r>
              <a:rPr lang="ja-JP" altLang="en-US" dirty="0" smtClean="0"/>
              <a:t>程度の距離を</a:t>
            </a:r>
            <a:r>
              <a:rPr lang="en-US" altLang="ja-JP" dirty="0" smtClean="0"/>
              <a:t>100</a:t>
            </a:r>
            <a:r>
              <a:rPr lang="ja-JP" altLang="en-US" dirty="0" smtClean="0"/>
              <a:t>～</a:t>
            </a:r>
            <a:r>
              <a:rPr lang="en-US" altLang="ja-JP" dirty="0" smtClean="0"/>
              <a:t>400kbps</a:t>
            </a:r>
            <a:r>
              <a:rPr lang="ja-JP" altLang="en-US" dirty="0" smtClean="0"/>
              <a:t>の双方向通信が可能</a:t>
            </a:r>
            <a:endParaRPr lang="en-US" altLang="ja-JP" dirty="0" smtClean="0"/>
          </a:p>
          <a:p>
            <a:pPr>
              <a:buNone/>
            </a:pPr>
            <a:endParaRPr lang="en-US" altLang="ja-JP" dirty="0" smtClean="0"/>
          </a:p>
          <a:p>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5-3-2. </a:t>
            </a:r>
            <a:r>
              <a:rPr lang="en-US" altLang="ja-JP" dirty="0" smtClean="0"/>
              <a:t>NFC</a:t>
            </a:r>
            <a:r>
              <a:rPr lang="ja-JP" altLang="en-US" dirty="0" smtClean="0"/>
              <a:t>用途</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smtClean="0"/>
              <a:t>カードシュミレーション機能</a:t>
            </a:r>
            <a:endParaRPr lang="en-US" altLang="ja-JP" dirty="0" smtClean="0"/>
          </a:p>
          <a:p>
            <a:pPr>
              <a:buNone/>
            </a:pPr>
            <a:r>
              <a:rPr lang="ja-JP" altLang="en-US" dirty="0" smtClean="0"/>
              <a:t>→駅などで定期、お店の支払いカードなど他規格との連携</a:t>
            </a:r>
            <a:endParaRPr lang="en-US" altLang="ja-JP" dirty="0" smtClean="0"/>
          </a:p>
          <a:p>
            <a:r>
              <a:rPr lang="ja-JP" altLang="en-US" dirty="0" smtClean="0"/>
              <a:t>リーダ・ライタ機能</a:t>
            </a:r>
            <a:endParaRPr lang="en-US" altLang="ja-JP" dirty="0" smtClean="0"/>
          </a:p>
          <a:p>
            <a:pPr>
              <a:buNone/>
            </a:pPr>
            <a:r>
              <a:rPr lang="ja-JP" altLang="en-US" dirty="0" smtClean="0"/>
              <a:t>→ポスターなど</a:t>
            </a:r>
            <a:r>
              <a:rPr lang="en-US" altLang="ja-JP" dirty="0" smtClean="0"/>
              <a:t>IC</a:t>
            </a:r>
            <a:r>
              <a:rPr lang="ja-JP" altLang="en-US" dirty="0" smtClean="0"/>
              <a:t>カード、タグなどから情報読み取ることが可能</a:t>
            </a:r>
            <a:endParaRPr lang="en-US" altLang="ja-JP" dirty="0" smtClean="0"/>
          </a:p>
          <a:p>
            <a:r>
              <a:rPr lang="ja-JP" altLang="en-US" dirty="0" smtClean="0"/>
              <a:t>端末間通信（</a:t>
            </a:r>
            <a:r>
              <a:rPr lang="en-US" altLang="ja-JP" dirty="0" smtClean="0"/>
              <a:t>P2P</a:t>
            </a:r>
            <a:r>
              <a:rPr lang="ja-JP" altLang="en-US" dirty="0" smtClean="0"/>
              <a:t>）</a:t>
            </a:r>
            <a:endParaRPr lang="en-US" altLang="ja-JP" dirty="0" smtClean="0"/>
          </a:p>
          <a:p>
            <a:pPr>
              <a:buNone/>
            </a:pPr>
            <a:r>
              <a:rPr lang="ja-JP" altLang="en-US" dirty="0" smtClean="0"/>
              <a:t>→携帯端末同士の連絡先交換など</a:t>
            </a:r>
            <a:endParaRPr lang="en-US" altLang="ja-JP" dirty="0" smtClean="0"/>
          </a:p>
          <a:p>
            <a:r>
              <a:rPr lang="en-US" altLang="ja-JP" dirty="0" smtClean="0"/>
              <a:t>NFC</a:t>
            </a:r>
            <a:r>
              <a:rPr lang="ja-JP" altLang="en-US" dirty="0" smtClean="0"/>
              <a:t>端末間ペアリング</a:t>
            </a:r>
            <a:endParaRPr lang="en-US" altLang="ja-JP" dirty="0" smtClean="0"/>
          </a:p>
          <a:p>
            <a:pPr>
              <a:buNone/>
            </a:pPr>
            <a:r>
              <a:rPr lang="en-US" altLang="ja-JP" dirty="0" smtClean="0"/>
              <a:t>【</a:t>
            </a:r>
            <a:r>
              <a:rPr lang="ja-JP" altLang="en-US" dirty="0" smtClean="0"/>
              <a:t>参考</a:t>
            </a:r>
            <a:r>
              <a:rPr lang="en-US" altLang="ja-JP" dirty="0" smtClean="0"/>
              <a:t>】 http://www.nfc-world.com/about/02.html</a:t>
            </a:r>
          </a:p>
          <a:p>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 </a:t>
            </a:r>
            <a:r>
              <a:rPr lang="en-US" altLang="ja-JP" dirty="0" smtClean="0"/>
              <a:t>Index-only</a:t>
            </a:r>
            <a:r>
              <a:rPr lang="ja-JP" altLang="en-US" dirty="0" smtClean="0"/>
              <a:t>スキャン</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en-US" altLang="ja-JP" dirty="0" smtClean="0"/>
              <a:t>Oracle</a:t>
            </a:r>
            <a:r>
              <a:rPr kumimoji="1" lang="ja-JP" altLang="en-US" dirty="0" smtClean="0"/>
              <a:t>、</a:t>
            </a:r>
            <a:r>
              <a:rPr kumimoji="1" lang="en-US" altLang="ja-JP" dirty="0" smtClean="0"/>
              <a:t>MYSQL</a:t>
            </a:r>
            <a:r>
              <a:rPr kumimoji="1" lang="ja-JP" altLang="en-US" dirty="0" smtClean="0"/>
              <a:t>、</a:t>
            </a:r>
            <a:r>
              <a:rPr kumimoji="1" lang="en-US" altLang="ja-JP" dirty="0" smtClean="0"/>
              <a:t>DB2</a:t>
            </a:r>
            <a:r>
              <a:rPr kumimoji="1" lang="ja-JP" altLang="en-US" dirty="0" smtClean="0"/>
              <a:t>などには既に実装されている機能</a:t>
            </a:r>
            <a:endParaRPr kumimoji="1" lang="en-US" altLang="ja-JP" dirty="0" smtClean="0"/>
          </a:p>
          <a:p>
            <a:r>
              <a:rPr lang="en-US" altLang="ja-JP" dirty="0" smtClean="0"/>
              <a:t>Index</a:t>
            </a:r>
            <a:r>
              <a:rPr lang="ja-JP" altLang="en-US" dirty="0" smtClean="0"/>
              <a:t>に格納されたデータのみを検索する場合、</a:t>
            </a:r>
            <a:r>
              <a:rPr lang="en-US" altLang="ja-JP" dirty="0" smtClean="0"/>
              <a:t>Index</a:t>
            </a:r>
            <a:r>
              <a:rPr lang="ja-JP" altLang="en-US" dirty="0" smtClean="0"/>
              <a:t>からテーブルを参照しなくても結果を返却できる</a:t>
            </a:r>
            <a:endParaRPr lang="en-US" altLang="ja-JP" dirty="0" smtClean="0"/>
          </a:p>
          <a:p>
            <a:r>
              <a:rPr lang="ja-JP" altLang="en-US" dirty="0" smtClean="0"/>
              <a:t>その分、性能向上が見込める</a:t>
            </a:r>
            <a:endParaRPr lang="en-US" altLang="ja-JP" dirty="0" smtClean="0"/>
          </a:p>
          <a:p>
            <a:pPr>
              <a:buNone/>
            </a:pPr>
            <a:r>
              <a:rPr kumimoji="1" lang="ja-JP" altLang="en-US" dirty="0" smtClean="0"/>
              <a:t>→</a:t>
            </a:r>
            <a:r>
              <a:rPr kumimoji="1" lang="en-US" altLang="ja-JP" dirty="0" smtClean="0"/>
              <a:t>Oracle</a:t>
            </a:r>
            <a:r>
              <a:rPr lang="ja-JP" altLang="en-US" dirty="0" smtClean="0"/>
              <a:t>だと</a:t>
            </a:r>
            <a:r>
              <a:rPr lang="en-US" altLang="ja-JP" dirty="0" smtClean="0"/>
              <a:t>B-Tree</a:t>
            </a:r>
            <a:r>
              <a:rPr lang="ja-JP" altLang="en-US" dirty="0" smtClean="0"/>
              <a:t>のみスキャン対象になるっぽい</a:t>
            </a:r>
            <a:endParaRPr kumimoji="1" lang="en-US" altLang="ja-JP" dirty="0" smtClean="0"/>
          </a:p>
          <a:p>
            <a:r>
              <a:rPr lang="en-US" altLang="ja-JP" dirty="0" smtClean="0"/>
              <a:t>B-Tree Index</a:t>
            </a:r>
            <a:r>
              <a:rPr lang="ja-JP" altLang="en-US" dirty="0" smtClean="0"/>
              <a:t>知らない人は自分で調べてください。</a:t>
            </a:r>
            <a:endParaRPr lang="en-US" altLang="ja-JP" dirty="0" smtClean="0"/>
          </a:p>
          <a:p>
            <a:pPr>
              <a:buNone/>
            </a:pPr>
            <a:r>
              <a:rPr kumimoji="1" lang="en-US" altLang="ja-JP" dirty="0" smtClean="0"/>
              <a:t>【</a:t>
            </a:r>
            <a:r>
              <a:rPr kumimoji="1" lang="ja-JP" altLang="en-US" dirty="0" smtClean="0"/>
              <a:t>参考</a:t>
            </a:r>
            <a:r>
              <a:rPr lang="en-US" altLang="ja-JP" dirty="0" smtClean="0"/>
              <a:t>】 http://www.shift-the-oracle.com/index/btree-index.html</a:t>
            </a:r>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5-3-3. NFC</a:t>
            </a:r>
            <a:r>
              <a:rPr lang="ja-JP" altLang="en-US" dirty="0" smtClean="0"/>
              <a:t>端末間ペアリング</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ja-JP" altLang="en-US" dirty="0" smtClean="0"/>
              <a:t>大きいデータを通信するときに利用</a:t>
            </a:r>
            <a:endParaRPr kumimoji="1" lang="en-US" altLang="ja-JP" dirty="0" smtClean="0"/>
          </a:p>
          <a:p>
            <a:r>
              <a:rPr lang="ja-JP" altLang="en-US" dirty="0" smtClean="0"/>
              <a:t>ペアリングだけを</a:t>
            </a:r>
            <a:r>
              <a:rPr lang="en-US" altLang="ja-JP" dirty="0" smtClean="0"/>
              <a:t>NFC</a:t>
            </a:r>
            <a:r>
              <a:rPr lang="ja-JP" altLang="en-US" dirty="0" smtClean="0"/>
              <a:t>で行い、大きいデータ通信を「</a:t>
            </a:r>
            <a:r>
              <a:rPr lang="en-US" altLang="ja-JP" dirty="0" smtClean="0"/>
              <a:t>Bluetooth</a:t>
            </a:r>
            <a:r>
              <a:rPr lang="ja-JP" altLang="en-US" dirty="0" smtClean="0"/>
              <a:t>」、「</a:t>
            </a:r>
            <a:r>
              <a:rPr lang="en-US" altLang="ja-JP" dirty="0" smtClean="0"/>
              <a:t>Wifi</a:t>
            </a:r>
            <a:r>
              <a:rPr lang="ja-JP" altLang="en-US" dirty="0" smtClean="0"/>
              <a:t>」などで行うことが可能である</a:t>
            </a:r>
            <a:endParaRPr lang="en-US" altLang="ja-JP" dirty="0" smtClean="0"/>
          </a:p>
          <a:p>
            <a:r>
              <a:rPr lang="ja-JP" altLang="en-US" dirty="0" smtClean="0"/>
              <a:t>この処理を「ハンドオーバー」と言う</a:t>
            </a:r>
            <a:endParaRPr lang="en-US" altLang="ja-JP" dirty="0" smtClean="0"/>
          </a:p>
          <a:p>
            <a:r>
              <a:rPr lang="ja-JP" altLang="en-US" dirty="0" smtClean="0"/>
              <a:t>例えば駅などで</a:t>
            </a:r>
            <a:r>
              <a:rPr lang="en-US" altLang="ja-JP" dirty="0" smtClean="0"/>
              <a:t>Wifi</a:t>
            </a:r>
            <a:r>
              <a:rPr lang="ja-JP" altLang="en-US" dirty="0" smtClean="0"/>
              <a:t>接続するとき、</a:t>
            </a:r>
            <a:r>
              <a:rPr lang="en-US" altLang="ja-JP" dirty="0" smtClean="0"/>
              <a:t>SSID</a:t>
            </a:r>
            <a:r>
              <a:rPr lang="ja-JP" altLang="en-US" dirty="0" smtClean="0"/>
              <a:t>と暗号キーを事前登録しますがアクセスキー登録済の</a:t>
            </a:r>
            <a:r>
              <a:rPr lang="en-US" altLang="ja-JP" dirty="0" smtClean="0"/>
              <a:t>NFC</a:t>
            </a:r>
            <a:r>
              <a:rPr lang="ja-JP" altLang="en-US" dirty="0" smtClean="0"/>
              <a:t>端末を用意しておけば</a:t>
            </a:r>
            <a:r>
              <a:rPr lang="en-US" altLang="ja-JP" dirty="0" smtClean="0"/>
              <a:t>OK</a:t>
            </a:r>
            <a:r>
              <a:rPr lang="ja-JP" altLang="en-US" dirty="0" smtClean="0"/>
              <a:t>となる</a:t>
            </a:r>
            <a:endParaRPr lang="en-US" altLang="ja-JP" dirty="0" smtClean="0"/>
          </a:p>
          <a:p>
            <a:r>
              <a:rPr lang="ja-JP" altLang="en-US" dirty="0" smtClean="0"/>
              <a:t>また、近距離でしか通信できないため、盗聴の可能性が限りなく低い</a:t>
            </a:r>
            <a:endParaRPr lang="en-US" altLang="ja-JP" dirty="0" smtClean="0"/>
          </a:p>
          <a:p>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5-4. Titanium 3.0</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en-US" altLang="ja-JP" dirty="0" smtClean="0"/>
              <a:t>4.1</a:t>
            </a:r>
            <a:r>
              <a:rPr lang="ja-JP" altLang="en-US" dirty="0" smtClean="0"/>
              <a:t>新機能ではないけど、</a:t>
            </a:r>
            <a:r>
              <a:rPr lang="en-US" altLang="ja-JP" dirty="0" smtClean="0"/>
              <a:t>Android4.1</a:t>
            </a:r>
            <a:r>
              <a:rPr lang="ja-JP" altLang="en-US" dirty="0" smtClean="0"/>
              <a:t>に対応・・・。</a:t>
            </a:r>
            <a:endParaRPr lang="en-US" altLang="ja-JP" dirty="0" smtClean="0"/>
          </a:p>
          <a:p>
            <a:r>
              <a:rPr lang="en-US" altLang="ja-JP" dirty="0" smtClean="0"/>
              <a:t>Titanium 3.0 </a:t>
            </a:r>
            <a:r>
              <a:rPr lang="ja-JP" altLang="en-US" dirty="0" smtClean="0"/>
              <a:t>が</a:t>
            </a:r>
            <a:r>
              <a:rPr lang="en-US" altLang="ja-JP" dirty="0" smtClean="0"/>
              <a:t>10/21</a:t>
            </a:r>
            <a:r>
              <a:rPr lang="ja-JP" altLang="en-US" dirty="0" smtClean="0"/>
              <a:t>～</a:t>
            </a:r>
            <a:r>
              <a:rPr lang="en-US" altLang="ja-JP" dirty="0" smtClean="0"/>
              <a:t>10/23</a:t>
            </a:r>
            <a:r>
              <a:rPr lang="ja-JP" altLang="en-US" dirty="0" smtClean="0"/>
              <a:t>に開催される「</a:t>
            </a:r>
            <a:r>
              <a:rPr lang="en-US" altLang="ja-JP" dirty="0" smtClean="0"/>
              <a:t>CODESTRONG</a:t>
            </a:r>
            <a:r>
              <a:rPr lang="ja-JP" altLang="en-US" dirty="0" smtClean="0"/>
              <a:t>」で発表されるらしい</a:t>
            </a:r>
            <a:endParaRPr lang="en-US" altLang="ja-JP" dirty="0" smtClean="0"/>
          </a:p>
          <a:p>
            <a:pPr>
              <a:buNone/>
            </a:pPr>
            <a:r>
              <a:rPr lang="ja-JP" altLang="en-US" dirty="0" smtClean="0"/>
              <a:t>→</a:t>
            </a:r>
            <a:r>
              <a:rPr lang="en-US" altLang="ja-JP" dirty="0" smtClean="0"/>
              <a:t>【URL】http://codestrong.com/</a:t>
            </a:r>
            <a:endParaRPr kumimoji="1" lang="en-US" altLang="ja-JP" dirty="0" smtClean="0"/>
          </a:p>
          <a:p>
            <a:r>
              <a:rPr kumimoji="1" lang="en-US" altLang="ja-JP" dirty="0" smtClean="0"/>
              <a:t>2.0</a:t>
            </a:r>
            <a:r>
              <a:rPr kumimoji="1" lang="ja-JP" altLang="en-US" dirty="0" smtClean="0"/>
              <a:t>までは標準のフレームワークが無かった</a:t>
            </a:r>
            <a:endParaRPr kumimoji="1" lang="en-US" altLang="ja-JP" dirty="0" smtClean="0"/>
          </a:p>
          <a:p>
            <a:pPr>
              <a:buNone/>
            </a:pPr>
            <a:r>
              <a:rPr lang="ja-JP" altLang="en-US" dirty="0" smtClean="0"/>
              <a:t>→自由に記述できるが統一性が無い</a:t>
            </a:r>
            <a:endParaRPr kumimoji="1" lang="en-US" altLang="ja-JP" dirty="0" smtClean="0"/>
          </a:p>
          <a:p>
            <a:r>
              <a:rPr lang="en-US" altLang="ja-JP" dirty="0" smtClean="0"/>
              <a:t>3.0</a:t>
            </a:r>
            <a:r>
              <a:rPr lang="ja-JP" altLang="en-US" dirty="0" smtClean="0"/>
              <a:t>以降では</a:t>
            </a:r>
            <a:r>
              <a:rPr lang="en-US" altLang="ja-JP" dirty="0" smtClean="0"/>
              <a:t>MVC</a:t>
            </a:r>
            <a:r>
              <a:rPr lang="ja-JP" altLang="en-US" dirty="0" smtClean="0"/>
              <a:t>フレームワーク「</a:t>
            </a:r>
            <a:r>
              <a:rPr lang="en-US" altLang="ja-JP" dirty="0" smtClean="0"/>
              <a:t>Alloy</a:t>
            </a:r>
            <a:r>
              <a:rPr lang="ja-JP" altLang="en-US" dirty="0" smtClean="0"/>
              <a:t>」が標準になる</a:t>
            </a:r>
            <a:endParaRPr lang="en-US" altLang="ja-JP" dirty="0" smtClean="0"/>
          </a:p>
          <a:p>
            <a:r>
              <a:rPr lang="ja-JP" altLang="en-US" dirty="0" smtClean="0"/>
              <a:t>実機でのリモートデバックに対応（すばらしい）</a:t>
            </a:r>
            <a:endParaRPr lang="en-US" altLang="ja-JP" dirty="0" smtClean="0"/>
          </a:p>
          <a:p>
            <a:r>
              <a:rPr lang="ja-JP" altLang="en-US" dirty="0" smtClean="0"/>
              <a:t>コマンドラインツール「</a:t>
            </a:r>
            <a:r>
              <a:rPr lang="en-US" altLang="ja-JP" dirty="0" smtClean="0"/>
              <a:t>Titanium Studio</a:t>
            </a:r>
            <a:r>
              <a:rPr lang="ja-JP" altLang="en-US" dirty="0" smtClean="0"/>
              <a:t>」を用意</a:t>
            </a:r>
            <a:endParaRPr lang="en-US" altLang="ja-JP"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5-4-1. Alloy</a:t>
            </a:r>
            <a:endParaRPr kumimoji="1" lang="ja-JP" altLang="en-US" dirty="0"/>
          </a:p>
        </p:txBody>
      </p:sp>
      <p:sp>
        <p:nvSpPr>
          <p:cNvPr id="3" name="コンテンツ プレースホルダ 2"/>
          <p:cNvSpPr>
            <a:spLocks noGrp="1"/>
          </p:cNvSpPr>
          <p:nvPr>
            <p:ph idx="1"/>
          </p:nvPr>
        </p:nvSpPr>
        <p:spPr/>
        <p:txBody>
          <a:bodyPr>
            <a:normAutofit fontScale="77500" lnSpcReduction="20000"/>
          </a:bodyPr>
          <a:lstStyle/>
          <a:p>
            <a:r>
              <a:rPr kumimoji="1" lang="en-US" altLang="ja-JP" dirty="0" smtClean="0"/>
              <a:t>Titanium Mobile</a:t>
            </a:r>
            <a:r>
              <a:rPr kumimoji="1" lang="ja-JP" altLang="en-US" dirty="0" smtClean="0"/>
              <a:t>の開発元「</a:t>
            </a:r>
            <a:r>
              <a:rPr lang="en-US" altLang="ja-JP" dirty="0" smtClean="0"/>
              <a:t>appcelerator</a:t>
            </a:r>
            <a:r>
              <a:rPr kumimoji="1" lang="ja-JP" altLang="en-US" dirty="0" smtClean="0"/>
              <a:t>」が</a:t>
            </a:r>
            <a:r>
              <a:rPr kumimoji="1" lang="en-US" altLang="ja-JP" dirty="0" smtClean="0"/>
              <a:t>GitHub</a:t>
            </a:r>
            <a:r>
              <a:rPr kumimoji="1" lang="ja-JP" altLang="en-US" dirty="0" smtClean="0"/>
              <a:t>で提供</a:t>
            </a:r>
            <a:endParaRPr kumimoji="1" lang="en-US" altLang="ja-JP" dirty="0" smtClean="0"/>
          </a:p>
          <a:p>
            <a:r>
              <a:rPr lang="en-US" altLang="ja-JP" dirty="0" smtClean="0"/>
              <a:t>RoR</a:t>
            </a:r>
            <a:r>
              <a:rPr lang="ja-JP" altLang="en-US" dirty="0" smtClean="0"/>
              <a:t>っぽい</a:t>
            </a:r>
            <a:r>
              <a:rPr lang="en-US" altLang="ja-JP" dirty="0" smtClean="0"/>
              <a:t>MVC</a:t>
            </a:r>
            <a:r>
              <a:rPr lang="ja-JP" altLang="en-US" dirty="0" smtClean="0"/>
              <a:t>フレームワーク</a:t>
            </a:r>
            <a:endParaRPr kumimoji="1" lang="en-US" altLang="ja-JP" dirty="0" smtClean="0"/>
          </a:p>
          <a:p>
            <a:r>
              <a:rPr lang="en-US" altLang="ja-JP" dirty="0" smtClean="0"/>
              <a:t>npm</a:t>
            </a:r>
            <a:r>
              <a:rPr lang="ja-JP" altLang="en-US" dirty="0" smtClean="0"/>
              <a:t>でインストールして、「</a:t>
            </a:r>
            <a:r>
              <a:rPr lang="en-US" altLang="ja-JP" dirty="0" smtClean="0"/>
              <a:t>alloy new</a:t>
            </a:r>
            <a:r>
              <a:rPr lang="ja-JP" altLang="en-US" dirty="0" smtClean="0"/>
              <a:t>」でセットアップ</a:t>
            </a:r>
            <a:endParaRPr lang="en-US" altLang="ja-JP" dirty="0" smtClean="0"/>
          </a:p>
          <a:p>
            <a:pPr>
              <a:buNone/>
            </a:pPr>
            <a:r>
              <a:rPr lang="ja-JP" altLang="en-US" dirty="0" smtClean="0"/>
              <a:t>→「</a:t>
            </a:r>
            <a:r>
              <a:rPr lang="en-US" altLang="ja-JP" dirty="0" smtClean="0"/>
              <a:t>Play</a:t>
            </a:r>
            <a:r>
              <a:rPr lang="ja-JP" altLang="en-US" dirty="0" smtClean="0"/>
              <a:t>」なんかと同じ感じですね。</a:t>
            </a:r>
            <a:endParaRPr lang="en-US" altLang="ja-JP" dirty="0" smtClean="0"/>
          </a:p>
          <a:p>
            <a:r>
              <a:rPr lang="ja-JP" altLang="en-US" dirty="0" smtClean="0"/>
              <a:t>構成は以下のような感じ</a:t>
            </a:r>
            <a:endParaRPr lang="en-US" altLang="ja-JP" dirty="0" smtClean="0"/>
          </a:p>
          <a:p>
            <a:r>
              <a:rPr lang="en-US" altLang="ja-JP" dirty="0" smtClean="0"/>
              <a:t>app/controllers/</a:t>
            </a:r>
            <a:r>
              <a:rPr lang="ja-JP" altLang="en-US" dirty="0" smtClean="0"/>
              <a:t>配下にコントローラ（</a:t>
            </a:r>
            <a:r>
              <a:rPr lang="en-US" altLang="ja-JP" dirty="0" smtClean="0"/>
              <a:t>JS</a:t>
            </a:r>
            <a:r>
              <a:rPr lang="ja-JP" altLang="en-US" dirty="0" smtClean="0"/>
              <a:t>）</a:t>
            </a:r>
            <a:endParaRPr lang="en-US" altLang="ja-JP" dirty="0" smtClean="0"/>
          </a:p>
          <a:p>
            <a:r>
              <a:rPr lang="en-US" altLang="ja-JP" dirty="0" smtClean="0"/>
              <a:t>app/views/</a:t>
            </a:r>
            <a:r>
              <a:rPr lang="ja-JP" altLang="en-US" dirty="0" smtClean="0"/>
              <a:t>配下にビュー（</a:t>
            </a:r>
            <a:r>
              <a:rPr lang="en-US" altLang="ja-JP" dirty="0" smtClean="0"/>
              <a:t>HTML</a:t>
            </a:r>
            <a:r>
              <a:rPr lang="ja-JP" altLang="en-US" dirty="0" smtClean="0"/>
              <a:t>）</a:t>
            </a:r>
            <a:endParaRPr lang="en-US" altLang="ja-JP" dirty="0" smtClean="0"/>
          </a:p>
          <a:p>
            <a:r>
              <a:rPr kumimoji="1" lang="en-US" altLang="ja-JP" dirty="0" smtClean="0"/>
              <a:t>app/models/</a:t>
            </a:r>
            <a:r>
              <a:rPr kumimoji="1" lang="ja-JP" altLang="en-US" dirty="0" smtClean="0"/>
              <a:t>配下にモデル（モデル定義の</a:t>
            </a:r>
            <a:r>
              <a:rPr kumimoji="1" lang="en-US" altLang="ja-JP" dirty="0" smtClean="0"/>
              <a:t>JSON</a:t>
            </a:r>
            <a:r>
              <a:rPr kumimoji="1" lang="ja-JP" altLang="en-US" dirty="0" smtClean="0"/>
              <a:t>）</a:t>
            </a:r>
            <a:endParaRPr kumimoji="1" lang="en-US" altLang="ja-JP" dirty="0" smtClean="0"/>
          </a:p>
          <a:p>
            <a:r>
              <a:rPr lang="en-US" altLang="ja-JP" dirty="0" smtClean="0"/>
              <a:t>app/config/</a:t>
            </a:r>
            <a:r>
              <a:rPr lang="ja-JP" altLang="en-US" dirty="0" smtClean="0"/>
              <a:t>配下に設定（設定ファイルも</a:t>
            </a:r>
            <a:r>
              <a:rPr lang="en-US" altLang="ja-JP" dirty="0" smtClean="0"/>
              <a:t>JSON</a:t>
            </a:r>
            <a:r>
              <a:rPr lang="ja-JP" altLang="en-US" dirty="0" smtClean="0"/>
              <a:t>）</a:t>
            </a:r>
            <a:endParaRPr lang="en-US" altLang="ja-JP" dirty="0" smtClean="0"/>
          </a:p>
          <a:p>
            <a:pPr>
              <a:buNone/>
            </a:pPr>
            <a:r>
              <a:rPr lang="en-US" altLang="ja-JP" dirty="0" smtClean="0"/>
              <a:t>【</a:t>
            </a:r>
            <a:r>
              <a:rPr lang="ja-JP" altLang="en-US" dirty="0" smtClean="0"/>
              <a:t>参考</a:t>
            </a:r>
            <a:r>
              <a:rPr lang="en-US" altLang="ja-JP" dirty="0" smtClean="0"/>
              <a:t>】 http://www.slideshare.net/donayama/appceleratoralloy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5-5. </a:t>
            </a:r>
            <a:r>
              <a:rPr lang="en-US" altLang="ja-JP" b="1" dirty="0" smtClean="0"/>
              <a:t>J2ObjC</a:t>
            </a:r>
            <a:endParaRPr kumimoji="1" lang="ja-JP" altLang="en-US" dirty="0"/>
          </a:p>
        </p:txBody>
      </p:sp>
      <p:sp>
        <p:nvSpPr>
          <p:cNvPr id="3" name="コンテンツ プレースホルダ 2"/>
          <p:cNvSpPr>
            <a:spLocks noGrp="1"/>
          </p:cNvSpPr>
          <p:nvPr>
            <p:ph idx="1"/>
          </p:nvPr>
        </p:nvSpPr>
        <p:spPr/>
        <p:txBody>
          <a:bodyPr>
            <a:normAutofit fontScale="92500"/>
          </a:bodyPr>
          <a:lstStyle/>
          <a:p>
            <a:r>
              <a:rPr lang="ja-JP" altLang="en-US" dirty="0" smtClean="0"/>
              <a:t>スマートフォン絡みということで・・・</a:t>
            </a:r>
            <a:endParaRPr kumimoji="1" lang="en-US" altLang="ja-JP" dirty="0" smtClean="0"/>
          </a:p>
          <a:p>
            <a:r>
              <a:rPr lang="en-US" altLang="ja-JP" dirty="0" smtClean="0"/>
              <a:t>Google</a:t>
            </a:r>
            <a:r>
              <a:rPr lang="ja-JP" altLang="en-US" dirty="0" smtClean="0"/>
              <a:t>が公開したオープンソース</a:t>
            </a:r>
            <a:endParaRPr kumimoji="1" lang="en-US" altLang="ja-JP" dirty="0" smtClean="0"/>
          </a:p>
          <a:p>
            <a:r>
              <a:rPr lang="en-US" altLang="ja-JP" dirty="0" smtClean="0"/>
              <a:t>Java</a:t>
            </a:r>
            <a:r>
              <a:rPr lang="ja-JP" altLang="en-US" dirty="0" smtClean="0"/>
              <a:t>ソースを</a:t>
            </a:r>
            <a:r>
              <a:rPr lang="en-US" altLang="ja-JP" dirty="0" smtClean="0"/>
              <a:t>Objective-C</a:t>
            </a:r>
            <a:r>
              <a:rPr lang="ja-JP" altLang="en-US" dirty="0" smtClean="0"/>
              <a:t>ソースに変換するツール</a:t>
            </a:r>
            <a:endParaRPr lang="en-US" altLang="ja-JP" dirty="0" smtClean="0"/>
          </a:p>
          <a:p>
            <a:r>
              <a:rPr kumimoji="1" lang="en-US" altLang="ja-JP" dirty="0" smtClean="0"/>
              <a:t>JavaSE6</a:t>
            </a:r>
            <a:r>
              <a:rPr kumimoji="1" lang="ja-JP" altLang="en-US" dirty="0" smtClean="0"/>
              <a:t>をサポート</a:t>
            </a:r>
            <a:endParaRPr kumimoji="1" lang="en-US" altLang="ja-JP" dirty="0" smtClean="0"/>
          </a:p>
          <a:p>
            <a:r>
              <a:rPr lang="ja-JP" altLang="en-US" dirty="0" smtClean="0"/>
              <a:t>ただし、</a:t>
            </a:r>
            <a:r>
              <a:rPr lang="en-US" altLang="ja-JP" dirty="0" smtClean="0"/>
              <a:t>GUI</a:t>
            </a:r>
            <a:r>
              <a:rPr lang="ja-JP" altLang="en-US" dirty="0" smtClean="0"/>
              <a:t>は作成することはできない</a:t>
            </a:r>
            <a:endParaRPr lang="en-US" altLang="ja-JP" dirty="0" smtClean="0"/>
          </a:p>
          <a:p>
            <a:r>
              <a:rPr lang="ja-JP" altLang="en-US" dirty="0" smtClean="0"/>
              <a:t>開発ツールはサポートする予定は無い</a:t>
            </a:r>
            <a:endParaRPr lang="en-US" altLang="ja-JP" dirty="0" smtClean="0"/>
          </a:p>
          <a:p>
            <a:r>
              <a:rPr kumimoji="1" lang="ja-JP" altLang="en-US" dirty="0" smtClean="0"/>
              <a:t>興味があれば自分で調べてください</a:t>
            </a:r>
            <a:endParaRPr kumimoji="1" lang="en-US" altLang="ja-JP" dirty="0" smtClean="0"/>
          </a:p>
          <a:p>
            <a:pPr>
              <a:buNone/>
            </a:pPr>
            <a:r>
              <a:rPr lang="ja-JP" altLang="en-US" dirty="0" smtClean="0"/>
              <a:t>→それほど興味がわかなかったので・・・</a:t>
            </a:r>
            <a:endParaRPr kumimoji="1" lang="ja-JP"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5-6. </a:t>
            </a:r>
            <a:r>
              <a:rPr lang="en-US" altLang="ja-JP" b="1" dirty="0" smtClean="0"/>
              <a:t>Selenium WebDriver</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smtClean="0"/>
              <a:t>これもスマートフォン絡みということで・・・</a:t>
            </a:r>
            <a:endParaRPr lang="en-US" altLang="ja-JP" dirty="0" smtClean="0"/>
          </a:p>
          <a:p>
            <a:r>
              <a:rPr kumimoji="1" lang="en-US" altLang="ja-JP" dirty="0" smtClean="0"/>
              <a:t>Web</a:t>
            </a:r>
            <a:r>
              <a:rPr kumimoji="1" lang="ja-JP" altLang="en-US" dirty="0" smtClean="0"/>
              <a:t>アプリケーションのテスト自動化サポートツール</a:t>
            </a:r>
            <a:endParaRPr kumimoji="1" lang="en-US" altLang="ja-JP" dirty="0" smtClean="0"/>
          </a:p>
          <a:p>
            <a:r>
              <a:rPr lang="ja-JP" altLang="en-US" dirty="0" smtClean="0"/>
              <a:t>テストコードは</a:t>
            </a:r>
            <a:r>
              <a:rPr lang="en-US" altLang="ja-JP" dirty="0" smtClean="0"/>
              <a:t>Java</a:t>
            </a:r>
            <a:r>
              <a:rPr lang="ja-JP" altLang="en-US" dirty="0" smtClean="0"/>
              <a:t>、</a:t>
            </a:r>
            <a:r>
              <a:rPr lang="en-US" altLang="ja-JP" dirty="0" smtClean="0"/>
              <a:t>C#</a:t>
            </a:r>
            <a:r>
              <a:rPr lang="ja-JP" altLang="en-US" dirty="0" smtClean="0"/>
              <a:t>、</a:t>
            </a:r>
            <a:r>
              <a:rPr lang="en-US" altLang="ja-JP" dirty="0" smtClean="0"/>
              <a:t>Python</a:t>
            </a:r>
            <a:r>
              <a:rPr lang="ja-JP" altLang="en-US" dirty="0" smtClean="0"/>
              <a:t>、</a:t>
            </a:r>
            <a:r>
              <a:rPr lang="en-US" altLang="ja-JP" dirty="0" smtClean="0"/>
              <a:t>Ruby</a:t>
            </a:r>
            <a:r>
              <a:rPr lang="ja-JP" altLang="en-US" dirty="0" smtClean="0"/>
              <a:t>で記述可能</a:t>
            </a:r>
            <a:endParaRPr lang="en-US" altLang="ja-JP" dirty="0" smtClean="0"/>
          </a:p>
          <a:p>
            <a:r>
              <a:rPr kumimoji="1" lang="en-US" altLang="ja-JP" dirty="0" smtClean="0"/>
              <a:t>iPhone</a:t>
            </a:r>
            <a:r>
              <a:rPr kumimoji="1" lang="ja-JP" altLang="en-US" dirty="0" smtClean="0"/>
              <a:t>、</a:t>
            </a:r>
            <a:r>
              <a:rPr kumimoji="1" lang="en-US" altLang="ja-JP" dirty="0" smtClean="0"/>
              <a:t>Android</a:t>
            </a:r>
            <a:r>
              <a:rPr kumimoji="1" lang="ja-JP" altLang="en-US" dirty="0" smtClean="0"/>
              <a:t>を含む複数ブラウザ対応</a:t>
            </a:r>
            <a:endParaRPr kumimoji="1" lang="en-US" altLang="ja-JP" dirty="0" smtClean="0"/>
          </a:p>
          <a:p>
            <a:r>
              <a:rPr kumimoji="1" lang="ja-JP" altLang="en-US" dirty="0" smtClean="0"/>
              <a:t>テストソースは容易に実装可能</a:t>
            </a:r>
            <a:endParaRPr kumimoji="1" lang="en-US" altLang="ja-JP" dirty="0" smtClean="0"/>
          </a:p>
          <a:p>
            <a:r>
              <a:rPr lang="ja-JP" altLang="en-US" dirty="0" smtClean="0"/>
              <a:t>画面の崩れなどはわからないので繰り返し行うようなシナリオ試験などに有効なのかな？</a:t>
            </a:r>
            <a:endParaRPr lang="en-US" altLang="ja-JP" dirty="0" smtClean="0"/>
          </a:p>
          <a:p>
            <a:r>
              <a:rPr kumimoji="1" lang="en-US" altLang="ja-JP" dirty="0" smtClean="0"/>
              <a:t>JUnit</a:t>
            </a:r>
            <a:r>
              <a:rPr kumimoji="1" lang="ja-JP" altLang="en-US" dirty="0" smtClean="0"/>
              <a:t>と組み合わせると結果確認も自動化</a:t>
            </a:r>
            <a:endParaRPr kumimoji="1" lang="en-US" altLang="ja-JP"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5-6-1. </a:t>
            </a:r>
            <a:r>
              <a:rPr lang="en-US" altLang="ja-JP" b="1" dirty="0" smtClean="0"/>
              <a:t>Selenium WebDriver(</a:t>
            </a:r>
            <a:r>
              <a:rPr lang="ja-JP" altLang="en-US" b="1" dirty="0" smtClean="0"/>
              <a:t>サンプル</a:t>
            </a:r>
            <a:r>
              <a:rPr lang="en-US" altLang="ja-JP" b="1" dirty="0" smtClean="0"/>
              <a:t>)</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ja-JP" altLang="en-US" dirty="0" smtClean="0"/>
              <a:t>画面</a:t>
            </a:r>
            <a:r>
              <a:rPr kumimoji="1" lang="en-US" altLang="ja-JP" dirty="0" smtClean="0"/>
              <a:t>A</a:t>
            </a:r>
            <a:r>
              <a:rPr kumimoji="1" lang="ja-JP" altLang="en-US" dirty="0" smtClean="0"/>
              <a:t>表示（①）、</a:t>
            </a:r>
            <a:r>
              <a:rPr kumimoji="1" lang="en-US" altLang="ja-JP" dirty="0" smtClean="0"/>
              <a:t>text(name=“xxx”)</a:t>
            </a:r>
            <a:r>
              <a:rPr kumimoji="1" lang="ja-JP" altLang="en-US" dirty="0" smtClean="0"/>
              <a:t>に文字</a:t>
            </a:r>
            <a:r>
              <a:rPr lang="ja-JP" altLang="en-US" dirty="0" smtClean="0"/>
              <a:t>入力（②）、</a:t>
            </a:r>
            <a:r>
              <a:rPr kumimoji="1" lang="ja-JP" altLang="en-US" dirty="0" smtClean="0"/>
              <a:t>サブミ</a:t>
            </a:r>
            <a:r>
              <a:rPr lang="ja-JP" altLang="en-US" dirty="0" smtClean="0"/>
              <a:t>ット（③）ま</a:t>
            </a:r>
            <a:r>
              <a:rPr kumimoji="1" lang="ja-JP" altLang="en-US" dirty="0" smtClean="0"/>
              <a:t>での流れ</a:t>
            </a:r>
            <a:endParaRPr kumimoji="1" lang="en-US" altLang="ja-JP" dirty="0" smtClean="0"/>
          </a:p>
          <a:p>
            <a:pPr>
              <a:buNone/>
            </a:pPr>
            <a:r>
              <a:rPr lang="en-US" altLang="ja-JP" dirty="0" smtClean="0"/>
              <a:t>WebDriver driver = new FirefoxDriver();//</a:t>
            </a:r>
            <a:r>
              <a:rPr lang="ja-JP" altLang="en-US" dirty="0" smtClean="0"/>
              <a:t>④</a:t>
            </a:r>
            <a:endParaRPr lang="en-US" altLang="ja-JP" dirty="0" smtClean="0"/>
          </a:p>
          <a:p>
            <a:pPr>
              <a:buNone/>
            </a:pPr>
            <a:r>
              <a:rPr kumimoji="1" lang="en-US" altLang="ja-JP" dirty="0" smtClean="0"/>
              <a:t>driver.get(“http://www.test.com/test”);//</a:t>
            </a:r>
            <a:r>
              <a:rPr kumimoji="1" lang="ja-JP" altLang="en-US" dirty="0" smtClean="0"/>
              <a:t>①</a:t>
            </a:r>
            <a:endParaRPr kumimoji="1" lang="en-US" altLang="ja-JP" dirty="0" smtClean="0"/>
          </a:p>
          <a:p>
            <a:pPr>
              <a:buNone/>
            </a:pPr>
            <a:r>
              <a:rPr lang="en-US" altLang="ja-JP" dirty="0" smtClean="0"/>
              <a:t>WebElement element =</a:t>
            </a:r>
          </a:p>
          <a:p>
            <a:pPr>
              <a:buNone/>
            </a:pPr>
            <a:r>
              <a:rPr lang="en-US" altLang="ja-JP" dirty="0" smtClean="0"/>
              <a:t>driver.findElement(By.name(“xxx”)); //</a:t>
            </a:r>
            <a:r>
              <a:rPr lang="ja-JP" altLang="en-US" dirty="0" smtClean="0"/>
              <a:t>②</a:t>
            </a:r>
            <a:endParaRPr lang="en-US" altLang="ja-JP" dirty="0" smtClean="0"/>
          </a:p>
          <a:p>
            <a:pPr>
              <a:buNone/>
            </a:pPr>
            <a:r>
              <a:rPr kumimoji="1" lang="en-US" altLang="ja-JP" dirty="0" smtClean="0"/>
              <a:t>element.sendKeys(“sekainoHD”);//</a:t>
            </a:r>
            <a:r>
              <a:rPr kumimoji="1" lang="ja-JP" altLang="en-US" dirty="0" smtClean="0"/>
              <a:t>②</a:t>
            </a:r>
            <a:endParaRPr kumimoji="1" lang="en-US" altLang="ja-JP" dirty="0" smtClean="0"/>
          </a:p>
          <a:p>
            <a:pPr>
              <a:buNone/>
            </a:pPr>
            <a:r>
              <a:rPr lang="en-US" altLang="ja-JP" dirty="0" smtClean="0"/>
              <a:t>element.submit(); //</a:t>
            </a:r>
            <a:r>
              <a:rPr lang="ja-JP" altLang="en-US" dirty="0" smtClean="0"/>
              <a:t>③</a:t>
            </a:r>
            <a:endParaRPr lang="en-US" altLang="ja-JP" dirty="0" smtClean="0"/>
          </a:p>
          <a:p>
            <a:pPr>
              <a:buNone/>
            </a:pPr>
            <a:r>
              <a:rPr kumimoji="1" lang="en-US" altLang="ja-JP" dirty="0" smtClean="0"/>
              <a:t>driver.quit();</a:t>
            </a:r>
            <a:r>
              <a:rPr lang="en-US" altLang="ja-JP" dirty="0" smtClean="0"/>
              <a:t> //</a:t>
            </a:r>
            <a:r>
              <a:rPr lang="ja-JP" altLang="en-US" dirty="0" smtClean="0"/>
              <a:t>⑤</a:t>
            </a:r>
            <a:endParaRPr kumimoji="1" lang="en-US" altLang="ja-JP" dirty="0" smtClean="0"/>
          </a:p>
          <a:p>
            <a:pPr>
              <a:buNone/>
            </a:pPr>
            <a:r>
              <a:rPr lang="en-US" altLang="ja-JP" dirty="0" smtClean="0"/>
              <a:t>※</a:t>
            </a:r>
            <a:r>
              <a:rPr lang="ja-JP" altLang="en-US" dirty="0" smtClean="0"/>
              <a:t>④、⑤はブラウザのオープン、クローズ</a:t>
            </a:r>
            <a:endParaRPr kumimoji="1" lang="en-US" altLang="ja-JP"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6. WebPlatform.org</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Web Platform Docs</a:t>
            </a:r>
            <a:r>
              <a:rPr kumimoji="1" lang="ja-JP" altLang="en-US" dirty="0" smtClean="0"/>
              <a:t>というプロジェクト</a:t>
            </a:r>
            <a:endParaRPr kumimoji="1" lang="en-US" altLang="ja-JP" dirty="0" smtClean="0"/>
          </a:p>
          <a:p>
            <a:r>
              <a:rPr lang="en-US" altLang="ja-JP" dirty="0" smtClean="0"/>
              <a:t>Microsoft</a:t>
            </a:r>
            <a:r>
              <a:rPr lang="ja-JP" altLang="en-US" dirty="0" smtClean="0"/>
              <a:t>、</a:t>
            </a:r>
            <a:r>
              <a:rPr lang="en-US" altLang="ja-JP" dirty="0" smtClean="0"/>
              <a:t>Google</a:t>
            </a:r>
            <a:r>
              <a:rPr lang="ja-JP" altLang="en-US" dirty="0" smtClean="0"/>
              <a:t>、</a:t>
            </a:r>
            <a:r>
              <a:rPr lang="en-US" altLang="ja-JP" dirty="0" smtClean="0"/>
              <a:t>Apple</a:t>
            </a:r>
            <a:r>
              <a:rPr lang="ja-JP" altLang="en-US" dirty="0" smtClean="0"/>
              <a:t>、</a:t>
            </a:r>
            <a:r>
              <a:rPr lang="en-US" altLang="ja-JP" dirty="0" smtClean="0"/>
              <a:t>Adobe</a:t>
            </a:r>
            <a:r>
              <a:rPr lang="ja-JP" altLang="en-US" dirty="0" smtClean="0"/>
              <a:t>、</a:t>
            </a:r>
            <a:r>
              <a:rPr lang="en-US" altLang="ja-JP" dirty="0" smtClean="0"/>
              <a:t>Facebook</a:t>
            </a:r>
            <a:r>
              <a:rPr lang="ja-JP" altLang="en-US" dirty="0" smtClean="0"/>
              <a:t>などが参加企業</a:t>
            </a:r>
            <a:endParaRPr lang="en-US" altLang="ja-JP" dirty="0" smtClean="0"/>
          </a:p>
          <a:p>
            <a:r>
              <a:rPr kumimoji="1" lang="en-US" altLang="ja-JP" dirty="0" smtClean="0"/>
              <a:t>Web</a:t>
            </a:r>
            <a:r>
              <a:rPr kumimoji="1" lang="ja-JP" altLang="en-US" dirty="0" smtClean="0"/>
              <a:t>プログラミングでオープンかつ標準づくりを目指しているらしい</a:t>
            </a:r>
            <a:endParaRPr kumimoji="1" lang="en-US" altLang="ja-JP" dirty="0" smtClean="0"/>
          </a:p>
          <a:p>
            <a:r>
              <a:rPr lang="ja-JP" altLang="en-US" dirty="0" smtClean="0"/>
              <a:t>メインは</a:t>
            </a:r>
            <a:r>
              <a:rPr lang="en-US" altLang="ja-JP" dirty="0" smtClean="0"/>
              <a:t>HTML5</a:t>
            </a:r>
            <a:r>
              <a:rPr lang="ja-JP" altLang="en-US" dirty="0" smtClean="0"/>
              <a:t>、</a:t>
            </a:r>
            <a:r>
              <a:rPr lang="en-US" altLang="ja-JP" dirty="0" smtClean="0"/>
              <a:t>CSS</a:t>
            </a:r>
            <a:r>
              <a:rPr lang="ja-JP" altLang="en-US" dirty="0" smtClean="0"/>
              <a:t>など</a:t>
            </a:r>
            <a:endParaRPr lang="en-US" altLang="ja-JP" dirty="0" smtClean="0"/>
          </a:p>
          <a:p>
            <a:pPr>
              <a:buNone/>
            </a:pPr>
            <a:r>
              <a:rPr kumimoji="1" lang="en-US" altLang="ja-JP" dirty="0" smtClean="0"/>
              <a:t>【</a:t>
            </a:r>
            <a:r>
              <a:rPr kumimoji="1" lang="ja-JP" altLang="en-US" dirty="0" smtClean="0"/>
              <a:t>参考</a:t>
            </a:r>
            <a:r>
              <a:rPr lang="en-US" altLang="ja-JP" dirty="0" smtClean="0"/>
              <a:t>】 http://www.webplatform.org/</a:t>
            </a: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7. </a:t>
            </a:r>
            <a:r>
              <a:rPr lang="ja-JP" altLang="en-US" dirty="0"/>
              <a:t>今月</a:t>
            </a:r>
            <a:r>
              <a:rPr lang="ja-JP" altLang="en-US" dirty="0" smtClean="0"/>
              <a:t>の</a:t>
            </a:r>
            <a:r>
              <a:rPr lang="en-US" altLang="ja-JP" dirty="0" err="1" smtClean="0"/>
              <a:t>Scala</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わが社一押し？の「</a:t>
            </a:r>
            <a:r>
              <a:rPr lang="en-US" altLang="ja-JP" dirty="0" err="1" smtClean="0"/>
              <a:t>Scala</a:t>
            </a:r>
            <a:r>
              <a:rPr lang="ja-JP" altLang="en-US" dirty="0" smtClean="0"/>
              <a:t>」情報です</a:t>
            </a:r>
            <a:endParaRPr lang="en-US" altLang="ja-JP" dirty="0" smtClean="0"/>
          </a:p>
          <a:p>
            <a:r>
              <a:rPr lang="ja-JP" altLang="en-US" dirty="0" smtClean="0"/>
              <a:t>毎月、徐々に慣れていくために</a:t>
            </a:r>
            <a:r>
              <a:rPr lang="en-US" altLang="ja-JP" dirty="0" err="1" smtClean="0"/>
              <a:t>Scala</a:t>
            </a:r>
            <a:r>
              <a:rPr lang="ja-JP" altLang="en-US" dirty="0" smtClean="0"/>
              <a:t>情報を展開していこうかと思います</a:t>
            </a:r>
            <a:endParaRPr lang="en-US" altLang="ja-JP" dirty="0" smtClean="0"/>
          </a:p>
          <a:p>
            <a:r>
              <a:rPr lang="ja-JP" altLang="en-US" dirty="0" smtClean="0"/>
              <a:t>日経コンピュータ</a:t>
            </a:r>
            <a:r>
              <a:rPr lang="en-US" altLang="ja-JP" dirty="0" smtClean="0"/>
              <a:t>9</a:t>
            </a:r>
            <a:r>
              <a:rPr lang="ja-JP" altLang="en-US" dirty="0" smtClean="0"/>
              <a:t>月号に関数型特集が掲載</a:t>
            </a:r>
            <a:endParaRPr lang="en-US" altLang="ja-JP" dirty="0" smtClean="0"/>
          </a:p>
          <a:p>
            <a:pPr marL="0" indent="0">
              <a:buNone/>
            </a:pPr>
            <a:r>
              <a:rPr lang="ja-JP" altLang="en-US" dirty="0" smtClean="0"/>
              <a:t>→次の主役って題名。名古屋大学等で</a:t>
            </a:r>
            <a:r>
              <a:rPr lang="en-US" altLang="ja-JP" dirty="0" err="1" smtClean="0"/>
              <a:t>Scala</a:t>
            </a:r>
            <a:r>
              <a:rPr lang="ja-JP" altLang="en-US" dirty="0" smtClean="0"/>
              <a:t>を使用したシステムを説明</a:t>
            </a:r>
            <a:endParaRPr lang="en-US" altLang="ja-JP" dirty="0" smtClean="0"/>
          </a:p>
          <a:p>
            <a:r>
              <a:rPr lang="ja-JP" altLang="en-US" dirty="0" smtClean="0"/>
              <a:t>今月は</a:t>
            </a:r>
            <a:r>
              <a:rPr lang="en-US" altLang="ja-JP" dirty="0" smtClean="0"/>
              <a:t>2</a:t>
            </a:r>
            <a:r>
              <a:rPr lang="ja-JP" altLang="en-US" dirty="0" smtClean="0"/>
              <a:t>トピックス</a:t>
            </a:r>
            <a:endParaRPr lang="en-US" altLang="ja-JP" dirty="0" smtClean="0"/>
          </a:p>
          <a:p>
            <a:pPr marL="514350" indent="-514350">
              <a:buAutoNum type="arabicParenBoth"/>
            </a:pPr>
            <a:r>
              <a:rPr lang="en-US" altLang="ja-JP" dirty="0" smtClean="0"/>
              <a:t>Developer Contest</a:t>
            </a:r>
            <a:r>
              <a:rPr lang="ja-JP" altLang="en-US" dirty="0" smtClean="0"/>
              <a:t>開催（</a:t>
            </a:r>
            <a:r>
              <a:rPr lang="en-US" altLang="ja-JP" dirty="0" err="1" smtClean="0"/>
              <a:t>Typesafe</a:t>
            </a:r>
            <a:r>
              <a:rPr lang="ja-JP" altLang="en-US" dirty="0" smtClean="0"/>
              <a:t>社）</a:t>
            </a:r>
            <a:endParaRPr lang="en-US" altLang="ja-JP" dirty="0" smtClean="0"/>
          </a:p>
          <a:p>
            <a:pPr marL="514350" indent="-514350">
              <a:buAutoNum type="arabicParenBoth"/>
            </a:pPr>
            <a:r>
              <a:rPr lang="ja-JP" altLang="en-US" dirty="0" smtClean="0"/>
              <a:t>命令型スタイルと関数型スタイル</a:t>
            </a:r>
            <a:endParaRPr lang="en-US" altLang="ja-JP" dirty="0" smtClean="0"/>
          </a:p>
          <a:p>
            <a:endParaRPr lang="en-US" altLang="ja-JP" dirty="0" smtClean="0"/>
          </a:p>
          <a:p>
            <a:endParaRPr lang="en-US" altLang="ja-JP" dirty="0" smtClean="0"/>
          </a:p>
          <a:p>
            <a:endParaRPr kumimoji="1" lang="ja-JP"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7-1. Developer Contest</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lang="en-US" altLang="ja-JP" dirty="0" err="1" smtClean="0"/>
              <a:t>Scala</a:t>
            </a:r>
            <a:r>
              <a:rPr lang="ja-JP" altLang="en-US" dirty="0" smtClean="0"/>
              <a:t>プログラミングのコンテストです</a:t>
            </a:r>
            <a:endParaRPr lang="en-US" altLang="ja-JP" dirty="0" smtClean="0"/>
          </a:p>
          <a:p>
            <a:r>
              <a:rPr kumimoji="1" lang="ja-JP" altLang="en-US" dirty="0" smtClean="0"/>
              <a:t>提出期限が</a:t>
            </a:r>
            <a:r>
              <a:rPr kumimoji="1" lang="en-US" altLang="ja-JP" dirty="0" smtClean="0"/>
              <a:t>11</a:t>
            </a:r>
            <a:r>
              <a:rPr kumimoji="1" lang="ja-JP" altLang="en-US" dirty="0" smtClean="0"/>
              <a:t>月末までですが・・・</a:t>
            </a:r>
            <a:endParaRPr kumimoji="1" lang="en-US" altLang="ja-JP" dirty="0" smtClean="0"/>
          </a:p>
          <a:p>
            <a:r>
              <a:rPr lang="ja-JP" altLang="en-US" dirty="0" smtClean="0"/>
              <a:t>賞金は一位が</a:t>
            </a:r>
            <a:r>
              <a:rPr lang="en-US" altLang="ja-JP" dirty="0" smtClean="0"/>
              <a:t>$1,000</a:t>
            </a:r>
            <a:r>
              <a:rPr lang="ja-JP" altLang="en-US" dirty="0" smtClean="0"/>
              <a:t>です！</a:t>
            </a:r>
            <a:endParaRPr lang="en-US" altLang="ja-JP" dirty="0" smtClean="0"/>
          </a:p>
          <a:p>
            <a:r>
              <a:rPr lang="ja-JP" altLang="en-US" dirty="0" smtClean="0"/>
              <a:t>「</a:t>
            </a:r>
            <a:r>
              <a:rPr lang="en-US" altLang="ja-JP" dirty="0" smtClean="0"/>
              <a:t>Typesafe Stack can do</a:t>
            </a:r>
            <a:r>
              <a:rPr lang="ja-JP" altLang="en-US" dirty="0" smtClean="0"/>
              <a:t>」と記述されているので「</a:t>
            </a:r>
            <a:r>
              <a:rPr lang="en-US" altLang="ja-JP" dirty="0" smtClean="0"/>
              <a:t>Typesafe Stack</a:t>
            </a:r>
            <a:r>
              <a:rPr lang="ja-JP" altLang="en-US" dirty="0" smtClean="0"/>
              <a:t>」を使うことが条件っぽい</a:t>
            </a:r>
            <a:endParaRPr lang="en-US" altLang="ja-JP" dirty="0" smtClean="0"/>
          </a:p>
          <a:p>
            <a:r>
              <a:rPr lang="ja-JP" altLang="en-US" dirty="0" smtClean="0"/>
              <a:t>「</a:t>
            </a:r>
            <a:r>
              <a:rPr lang="en-US" altLang="ja-JP" dirty="0" smtClean="0"/>
              <a:t>Typesafe Stack</a:t>
            </a:r>
            <a:r>
              <a:rPr lang="ja-JP" altLang="en-US" dirty="0" smtClean="0"/>
              <a:t>」とは</a:t>
            </a:r>
            <a:r>
              <a:rPr lang="en-US" altLang="ja-JP" dirty="0" smtClean="0"/>
              <a:t>Scala</a:t>
            </a:r>
            <a:r>
              <a:rPr lang="ja-JP" altLang="en-US" dirty="0" smtClean="0"/>
              <a:t>ベースで「</a:t>
            </a:r>
            <a:r>
              <a:rPr lang="en-US" altLang="ja-JP" dirty="0" smtClean="0"/>
              <a:t>Akka</a:t>
            </a:r>
            <a:r>
              <a:rPr lang="ja-JP" altLang="en-US" dirty="0" smtClean="0"/>
              <a:t>」、「</a:t>
            </a:r>
            <a:r>
              <a:rPr lang="en-US" altLang="ja-JP" dirty="0" smtClean="0"/>
              <a:t>Play</a:t>
            </a:r>
            <a:r>
              <a:rPr lang="ja-JP" altLang="en-US" dirty="0" smtClean="0"/>
              <a:t>」などが含まれるオープンソースのプラットフォーム</a:t>
            </a:r>
            <a:endParaRPr lang="en-US" altLang="ja-JP" dirty="0" smtClean="0"/>
          </a:p>
          <a:p>
            <a:pPr>
              <a:buNone/>
            </a:pPr>
            <a:endParaRPr kumimoji="1" lang="en-US" altLang="ja-JP" dirty="0" smtClean="0"/>
          </a:p>
          <a:p>
            <a:pPr>
              <a:buNone/>
            </a:pPr>
            <a:r>
              <a:rPr lang="en-US" altLang="ja-JP" dirty="0" smtClean="0"/>
              <a:t>【</a:t>
            </a:r>
            <a:r>
              <a:rPr lang="ja-JP" altLang="en-US" dirty="0" smtClean="0"/>
              <a:t>参照</a:t>
            </a:r>
            <a:r>
              <a:rPr lang="en-US" altLang="ja-JP" dirty="0" smtClean="0"/>
              <a:t>】 http://www.typesafe.com/resources/developer-contest</a:t>
            </a:r>
            <a:endParaRPr kumimoji="1" lang="ja-JP" altLang="en-US" dirty="0"/>
          </a:p>
        </p:txBody>
      </p:sp>
    </p:spTree>
    <p:extLst>
      <p:ext uri="{BB962C8B-B14F-4D97-AF65-F5344CB8AC3E}">
        <p14:creationId xmlns:p14="http://schemas.microsoft.com/office/powerpoint/2010/main" val="14531430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7-1-1. Akka</a:t>
            </a:r>
            <a:endParaRPr kumimoji="1" lang="ja-JP" altLang="en-US" dirty="0"/>
          </a:p>
        </p:txBody>
      </p:sp>
      <p:sp>
        <p:nvSpPr>
          <p:cNvPr id="3" name="コンテンツ プレースホルダ 2"/>
          <p:cNvSpPr>
            <a:spLocks noGrp="1"/>
          </p:cNvSpPr>
          <p:nvPr>
            <p:ph idx="1"/>
          </p:nvPr>
        </p:nvSpPr>
        <p:spPr/>
        <p:txBody>
          <a:bodyPr>
            <a:normAutofit fontScale="70000" lnSpcReduction="20000"/>
          </a:bodyPr>
          <a:lstStyle/>
          <a:p>
            <a:r>
              <a:rPr lang="ja-JP" altLang="en-US" dirty="0" smtClean="0"/>
              <a:t>イベント駆動ミドルウェアフレームワーク</a:t>
            </a:r>
            <a:endParaRPr lang="en-US" altLang="ja-JP" dirty="0" smtClean="0"/>
          </a:p>
          <a:p>
            <a:r>
              <a:rPr lang="ja-JP" altLang="en-US" dirty="0" smtClean="0"/>
              <a:t>分散アプリケーションを作成するのに向いている（</a:t>
            </a:r>
            <a:r>
              <a:rPr lang="en-US" altLang="ja-JP" dirty="0" smtClean="0"/>
              <a:t>Java</a:t>
            </a:r>
            <a:r>
              <a:rPr lang="ja-JP" altLang="en-US" dirty="0" smtClean="0"/>
              <a:t>、</a:t>
            </a:r>
            <a:r>
              <a:rPr lang="en-US" altLang="ja-JP" dirty="0" smtClean="0"/>
              <a:t>Scala</a:t>
            </a:r>
            <a:r>
              <a:rPr lang="ja-JP" altLang="en-US" dirty="0" smtClean="0"/>
              <a:t>で開発可能）</a:t>
            </a:r>
            <a:endParaRPr lang="en-US" altLang="ja-JP" dirty="0" smtClean="0"/>
          </a:p>
          <a:p>
            <a:r>
              <a:rPr kumimoji="1" lang="ja-JP" altLang="en-US" dirty="0" smtClean="0"/>
              <a:t>スレッド、ロック、非ブロッキング</a:t>
            </a:r>
            <a:r>
              <a:rPr kumimoji="1" lang="en-US" altLang="ja-JP" dirty="0" smtClean="0"/>
              <a:t>IO</a:t>
            </a:r>
            <a:r>
              <a:rPr kumimoji="1" lang="ja-JP" altLang="en-US" dirty="0" smtClean="0"/>
              <a:t>などを意識することなく実装できる</a:t>
            </a:r>
            <a:endParaRPr kumimoji="1" lang="en-US" altLang="ja-JP" dirty="0" smtClean="0"/>
          </a:p>
          <a:p>
            <a:r>
              <a:rPr lang="ja-JP" altLang="en-US" dirty="0" smtClean="0"/>
              <a:t>実装する部分は</a:t>
            </a:r>
            <a:r>
              <a:rPr lang="en-US" altLang="ja-JP" dirty="0" smtClean="0"/>
              <a:t>Actor</a:t>
            </a:r>
            <a:r>
              <a:rPr lang="ja-JP" altLang="en-US" dirty="0" smtClean="0"/>
              <a:t>などを使用して、メッセージの送受信を行う</a:t>
            </a:r>
            <a:endParaRPr lang="en-US" altLang="ja-JP" dirty="0" smtClean="0"/>
          </a:p>
          <a:p>
            <a:r>
              <a:rPr kumimoji="1" lang="en-US" altLang="ja-JP" dirty="0" smtClean="0"/>
              <a:t>Akka2.0</a:t>
            </a:r>
            <a:r>
              <a:rPr kumimoji="1" lang="ja-JP" altLang="en-US" dirty="0" smtClean="0"/>
              <a:t>では</a:t>
            </a:r>
            <a:r>
              <a:rPr kumimoji="1" lang="en-US" altLang="ja-JP" dirty="0" smtClean="0"/>
              <a:t>Scala2.10</a:t>
            </a:r>
            <a:r>
              <a:rPr kumimoji="1" lang="ja-JP" altLang="en-US" dirty="0" smtClean="0"/>
              <a:t>標準の</a:t>
            </a:r>
            <a:r>
              <a:rPr kumimoji="1" lang="en-US" altLang="ja-JP" dirty="0" smtClean="0"/>
              <a:t>Future</a:t>
            </a:r>
            <a:r>
              <a:rPr kumimoji="1" lang="ja-JP" altLang="en-US" dirty="0" smtClean="0"/>
              <a:t>の実装が行われている</a:t>
            </a:r>
            <a:endParaRPr kumimoji="1" lang="en-US" altLang="ja-JP" dirty="0" smtClean="0"/>
          </a:p>
          <a:p>
            <a:pPr>
              <a:buNone/>
            </a:pPr>
            <a:r>
              <a:rPr lang="ja-JP" altLang="en-US" dirty="0" smtClean="0"/>
              <a:t>→</a:t>
            </a:r>
            <a:r>
              <a:rPr lang="en-US" altLang="ja-JP" dirty="0" smtClean="0"/>
              <a:t>Scala2.9</a:t>
            </a:r>
            <a:r>
              <a:rPr lang="ja-JP" altLang="en-US" dirty="0" smtClean="0"/>
              <a:t>の</a:t>
            </a:r>
            <a:r>
              <a:rPr lang="en-US" altLang="ja-JP" dirty="0" smtClean="0"/>
              <a:t>Future</a:t>
            </a:r>
            <a:r>
              <a:rPr lang="ja-JP" altLang="en-US" dirty="0" smtClean="0"/>
              <a:t>（</a:t>
            </a:r>
            <a:r>
              <a:rPr lang="en-US" altLang="ja-JP" dirty="0" smtClean="0"/>
              <a:t>Actor</a:t>
            </a:r>
            <a:r>
              <a:rPr lang="ja-JP" altLang="en-US" dirty="0" smtClean="0"/>
              <a:t>用）ではない</a:t>
            </a:r>
            <a:endParaRPr kumimoji="1" lang="en-US" altLang="ja-JP" dirty="0" smtClean="0"/>
          </a:p>
          <a:p>
            <a:pPr>
              <a:buNone/>
            </a:pPr>
            <a:r>
              <a:rPr lang="en-US" altLang="ja-JP" dirty="0" smtClean="0"/>
              <a:t>【Akka</a:t>
            </a:r>
            <a:r>
              <a:rPr lang="ja-JP" altLang="en-US" dirty="0" smtClean="0"/>
              <a:t>を試しているソース</a:t>
            </a:r>
            <a:r>
              <a:rPr lang="en-US" altLang="ja-JP" dirty="0" smtClean="0"/>
              <a:t>】 </a:t>
            </a:r>
            <a:r>
              <a:rPr lang="en-US" altLang="ja-JP" dirty="0" smtClean="0">
                <a:hlinkClick r:id="rId2"/>
              </a:rPr>
              <a:t>http://www.brainsellers.com/blog/inastream/2011/08/akka.html</a:t>
            </a:r>
            <a:endParaRPr lang="en-US" altLang="ja-JP" dirty="0" smtClean="0"/>
          </a:p>
          <a:p>
            <a:pPr>
              <a:buNone/>
            </a:pPr>
            <a:r>
              <a:rPr lang="en-US" altLang="ja-JP" dirty="0" smtClean="0"/>
              <a:t>【Future</a:t>
            </a:r>
            <a:r>
              <a:rPr lang="ja-JP" altLang="en-US" dirty="0" smtClean="0"/>
              <a:t>を試しているソース</a:t>
            </a:r>
            <a:r>
              <a:rPr lang="en-US" altLang="ja-JP" dirty="0" smtClean="0"/>
              <a:t>】 http://modegramming.blogspot.jp/2012/09/scala-tips-scala-2104-future2.html</a:t>
            </a: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3500" dirty="0" smtClean="0"/>
              <a:t>1-2. </a:t>
            </a:r>
            <a:r>
              <a:rPr lang="ja-JP" altLang="en-US" sz="3500" dirty="0" smtClean="0"/>
              <a:t>カスケーディング・レプリケーション</a:t>
            </a:r>
            <a:endParaRPr kumimoji="1" lang="ja-JP" altLang="en-US" sz="3500" dirty="0"/>
          </a:p>
        </p:txBody>
      </p:sp>
      <p:sp>
        <p:nvSpPr>
          <p:cNvPr id="3" name="コンテンツ プレースホルダ 2"/>
          <p:cNvSpPr>
            <a:spLocks noGrp="1"/>
          </p:cNvSpPr>
          <p:nvPr>
            <p:ph idx="1"/>
          </p:nvPr>
        </p:nvSpPr>
        <p:spPr/>
        <p:txBody>
          <a:bodyPr>
            <a:normAutofit/>
          </a:bodyPr>
          <a:lstStyle/>
          <a:p>
            <a:r>
              <a:rPr kumimoji="1" lang="en-US" altLang="ja-JP" dirty="0" smtClean="0"/>
              <a:t>PostgreSQL9.0</a:t>
            </a:r>
            <a:r>
              <a:rPr kumimoji="1" lang="ja-JP" altLang="en-US" dirty="0" smtClean="0"/>
              <a:t>から通常のレプリケーション（非同期）は実装された</a:t>
            </a:r>
            <a:endParaRPr kumimoji="1" lang="en-US" altLang="ja-JP" dirty="0" smtClean="0"/>
          </a:p>
          <a:p>
            <a:r>
              <a:rPr lang="en-US" altLang="ja-JP" dirty="0" smtClean="0"/>
              <a:t>9.2</a:t>
            </a:r>
            <a:r>
              <a:rPr lang="ja-JP" altLang="en-US" dirty="0" smtClean="0"/>
              <a:t>でカスケーディング・レプリケーション対応</a:t>
            </a:r>
            <a:endParaRPr lang="en-US" altLang="ja-JP" dirty="0" smtClean="0"/>
          </a:p>
          <a:p>
            <a:r>
              <a:rPr kumimoji="1" lang="ja-JP" altLang="en-US" dirty="0" smtClean="0"/>
              <a:t>簡単に説明するとレプリケーションされるスタンバイ機にさらにレプリケーションできるスタンバイ機を設定可能</a:t>
            </a:r>
            <a:endParaRPr kumimoji="1" lang="en-US" altLang="ja-JP" dirty="0" smtClean="0"/>
          </a:p>
          <a:p>
            <a:r>
              <a:rPr lang="ja-JP" altLang="en-US" dirty="0" smtClean="0"/>
              <a:t>以前はプライマリからのみスタンバイ機を設定が可能</a:t>
            </a:r>
            <a:endParaRPr lang="en-US" altLang="ja-JP"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7-1-2. Play</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社内システムで使用する予定のフルスタックフレームワークです</a:t>
            </a:r>
            <a:endParaRPr lang="en-US" altLang="ja-JP" dirty="0" smtClean="0"/>
          </a:p>
          <a:p>
            <a:r>
              <a:rPr lang="en-US" altLang="ja-JP" dirty="0" smtClean="0"/>
              <a:t>MVC</a:t>
            </a:r>
            <a:r>
              <a:rPr lang="ja-JP" altLang="en-US" dirty="0" smtClean="0"/>
              <a:t>モデルを実現し、「設定より規約」を重視している</a:t>
            </a:r>
            <a:endParaRPr lang="en-US" altLang="ja-JP" dirty="0" smtClean="0"/>
          </a:p>
          <a:p>
            <a:r>
              <a:rPr kumimoji="1" lang="en-US" altLang="ja-JP" dirty="0" smtClean="0"/>
              <a:t>Scala</a:t>
            </a:r>
            <a:r>
              <a:rPr kumimoji="1" lang="ja-JP" altLang="en-US" dirty="0" smtClean="0"/>
              <a:t>用ではビルドツールに</a:t>
            </a:r>
            <a:r>
              <a:rPr kumimoji="1" lang="en-US" altLang="ja-JP" dirty="0" smtClean="0"/>
              <a:t>sbt</a:t>
            </a:r>
            <a:r>
              <a:rPr kumimoji="1" lang="ja-JP" altLang="en-US" dirty="0" smtClean="0"/>
              <a:t>を採用</a:t>
            </a:r>
            <a:endParaRPr kumimoji="1" lang="en-US" altLang="ja-JP" dirty="0" smtClean="0"/>
          </a:p>
          <a:p>
            <a:r>
              <a:rPr lang="ja-JP" altLang="en-US" dirty="0" smtClean="0"/>
              <a:t>「</a:t>
            </a:r>
            <a:r>
              <a:rPr lang="en-US" altLang="ja-JP" dirty="0" smtClean="0"/>
              <a:t>Iteratee I/O</a:t>
            </a:r>
            <a:r>
              <a:rPr lang="ja-JP" altLang="en-US" dirty="0" smtClean="0"/>
              <a:t>」を実装しているため、追加設定無しで</a:t>
            </a:r>
            <a:r>
              <a:rPr lang="en-US" altLang="ja-JP" dirty="0" smtClean="0"/>
              <a:t>WebSocket</a:t>
            </a:r>
            <a:r>
              <a:rPr lang="ja-JP" altLang="en-US" dirty="0" smtClean="0"/>
              <a:t>や</a:t>
            </a:r>
            <a:r>
              <a:rPr lang="en-US" altLang="ja-JP" dirty="0" smtClean="0"/>
              <a:t>Comet</a:t>
            </a:r>
            <a:r>
              <a:rPr lang="ja-JP" altLang="en-US" dirty="0" smtClean="0"/>
              <a:t>などが可能</a:t>
            </a:r>
            <a:endParaRPr lang="en-US" altLang="ja-JP" dirty="0" smtClean="0"/>
          </a:p>
          <a:p>
            <a:pPr>
              <a:buNone/>
            </a:pPr>
            <a:r>
              <a:rPr lang="en-US" altLang="ja-JP" dirty="0" smtClean="0"/>
              <a:t>【Iteratee I/O</a:t>
            </a:r>
            <a:r>
              <a:rPr lang="ja-JP" altLang="en-US" dirty="0" smtClean="0"/>
              <a:t>の説明</a:t>
            </a:r>
            <a:r>
              <a:rPr lang="en-US" altLang="ja-JP" dirty="0" smtClean="0"/>
              <a:t>】 </a:t>
            </a:r>
          </a:p>
          <a:p>
            <a:pPr>
              <a:buNone/>
            </a:pPr>
            <a:r>
              <a:rPr lang="en-US" altLang="ja-JP" dirty="0" smtClean="0"/>
              <a:t>http://d.hatena.ne.jp/tanakh/20100824#p1</a:t>
            </a:r>
            <a:endParaRPr kumimoji="1" lang="ja-JP"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7-2.</a:t>
            </a:r>
            <a:r>
              <a:rPr lang="ja-JP" altLang="en-US" dirty="0"/>
              <a:t>命令型スタイルと関数型スタイル</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Java</a:t>
            </a:r>
            <a:r>
              <a:rPr kumimoji="1" lang="ja-JP" altLang="en-US" dirty="0" err="1" smtClean="0"/>
              <a:t>、</a:t>
            </a:r>
            <a:r>
              <a:rPr kumimoji="1" lang="en-US" altLang="ja-JP" dirty="0" smtClean="0"/>
              <a:t>C++</a:t>
            </a:r>
            <a:r>
              <a:rPr kumimoji="1" lang="ja-JP" altLang="en-US" dirty="0" smtClean="0"/>
              <a:t>などは命令型</a:t>
            </a:r>
            <a:endParaRPr kumimoji="1" lang="en-US" altLang="ja-JP" dirty="0" smtClean="0"/>
          </a:p>
          <a:p>
            <a:r>
              <a:rPr lang="en-US" altLang="ja-JP" dirty="0" err="1" smtClean="0"/>
              <a:t>Scala</a:t>
            </a:r>
            <a:r>
              <a:rPr lang="ja-JP" altLang="en-US" dirty="0" smtClean="0"/>
              <a:t>は命令型、関数型の両方可能</a:t>
            </a:r>
            <a:endParaRPr lang="en-US" altLang="ja-JP" dirty="0" smtClean="0"/>
          </a:p>
          <a:p>
            <a:r>
              <a:rPr kumimoji="1" lang="ja-JP" altLang="en-US" dirty="0" smtClean="0"/>
              <a:t>例えば</a:t>
            </a:r>
            <a:r>
              <a:rPr kumimoji="1" lang="en-US" altLang="ja-JP" dirty="0" smtClean="0"/>
              <a:t>for</a:t>
            </a:r>
            <a:r>
              <a:rPr kumimoji="1" lang="ja-JP" altLang="en-US" dirty="0" smtClean="0"/>
              <a:t>式を使う場合、関数リテラルを使用することができる</a:t>
            </a:r>
            <a:endParaRPr kumimoji="1" lang="en-US" altLang="ja-JP" dirty="0" smtClean="0"/>
          </a:p>
          <a:p>
            <a:r>
              <a:rPr lang="ja-JP" altLang="en-US" dirty="0"/>
              <a:t>まあ</a:t>
            </a:r>
            <a:r>
              <a:rPr lang="ja-JP" altLang="en-US" dirty="0" smtClean="0"/>
              <a:t>、何を言っているか意味わからないと思うのでソースで説明します</a:t>
            </a:r>
            <a:endParaRPr lang="en-US" altLang="ja-JP" dirty="0" smtClean="0"/>
          </a:p>
          <a:p>
            <a:r>
              <a:rPr kumimoji="1" lang="ja-JP" altLang="en-US" dirty="0" smtClean="0"/>
              <a:t>配列</a:t>
            </a:r>
            <a:r>
              <a:rPr kumimoji="1" lang="en-US" altLang="ja-JP" dirty="0" err="1" smtClean="0"/>
              <a:t>args</a:t>
            </a:r>
            <a:r>
              <a:rPr lang="ja-JP" altLang="en-US" dirty="0"/>
              <a:t>すべて</a:t>
            </a:r>
            <a:r>
              <a:rPr lang="ja-JP" altLang="en-US" dirty="0" smtClean="0"/>
              <a:t>を標準出力します</a:t>
            </a:r>
            <a:endParaRPr kumimoji="1" lang="ja-JP" altLang="en-US" dirty="0"/>
          </a:p>
        </p:txBody>
      </p:sp>
    </p:spTree>
    <p:extLst>
      <p:ext uri="{BB962C8B-B14F-4D97-AF65-F5344CB8AC3E}">
        <p14:creationId xmlns:p14="http://schemas.microsoft.com/office/powerpoint/2010/main" val="39256725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7-2-1. </a:t>
            </a:r>
            <a:r>
              <a:rPr kumimoji="1" lang="ja-JP" altLang="en-US" dirty="0" smtClean="0"/>
              <a:t>命令型</a:t>
            </a:r>
            <a:r>
              <a:rPr lang="ja-JP" altLang="en-US" dirty="0"/>
              <a:t>スタイル</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t>while (</a:t>
            </a:r>
            <a:r>
              <a:rPr lang="en-US" altLang="ja-JP" dirty="0" err="1" smtClean="0"/>
              <a:t>i</a:t>
            </a:r>
            <a:r>
              <a:rPr lang="en-US" altLang="ja-JP" dirty="0" smtClean="0"/>
              <a:t> &lt; </a:t>
            </a:r>
            <a:r>
              <a:rPr lang="en-US" altLang="ja-JP" dirty="0" err="1" smtClean="0"/>
              <a:t>args.length</a:t>
            </a:r>
            <a:r>
              <a:rPr lang="en-US" altLang="ja-JP" dirty="0" smtClean="0"/>
              <a:t>) {</a:t>
            </a:r>
          </a:p>
          <a:p>
            <a:pPr marL="0" indent="0">
              <a:buNone/>
            </a:pPr>
            <a:r>
              <a:rPr lang="en-US" altLang="ja-JP" dirty="0" smtClean="0"/>
              <a:t>  </a:t>
            </a:r>
            <a:r>
              <a:rPr lang="en-US" altLang="ja-JP" dirty="0" err="1" smtClean="0"/>
              <a:t>println</a:t>
            </a:r>
            <a:r>
              <a:rPr lang="en-US" altLang="ja-JP" dirty="0" smtClean="0"/>
              <a:t>(</a:t>
            </a:r>
            <a:r>
              <a:rPr lang="en-US" altLang="ja-JP" dirty="0" err="1" smtClean="0"/>
              <a:t>args</a:t>
            </a:r>
            <a:r>
              <a:rPr lang="en-US" altLang="ja-JP" dirty="0" smtClean="0"/>
              <a:t>(</a:t>
            </a:r>
            <a:r>
              <a:rPr lang="en-US" altLang="ja-JP" dirty="0" err="1" smtClean="0"/>
              <a:t>i</a:t>
            </a:r>
            <a:r>
              <a:rPr lang="en-US" altLang="ja-JP" dirty="0" smtClean="0"/>
              <a:t>))</a:t>
            </a:r>
          </a:p>
          <a:p>
            <a:pPr marL="0" indent="0">
              <a:buNone/>
            </a:pPr>
            <a:r>
              <a:rPr lang="en-US" altLang="ja-JP" dirty="0"/>
              <a:t> </a:t>
            </a:r>
            <a:r>
              <a:rPr lang="en-US" altLang="ja-JP" dirty="0" smtClean="0"/>
              <a:t> </a:t>
            </a:r>
            <a:r>
              <a:rPr lang="en-US" altLang="ja-JP" dirty="0" err="1" smtClean="0"/>
              <a:t>i</a:t>
            </a:r>
            <a:r>
              <a:rPr lang="en-US" altLang="ja-JP" dirty="0" smtClean="0"/>
              <a:t> += 1</a:t>
            </a:r>
          </a:p>
          <a:p>
            <a:pPr marL="0" indent="0">
              <a:buNone/>
            </a:pPr>
            <a:r>
              <a:rPr lang="en-US" altLang="ja-JP" dirty="0"/>
              <a:t>}</a:t>
            </a:r>
            <a:endParaRPr lang="en-US" altLang="ja-JP" dirty="0" smtClean="0"/>
          </a:p>
          <a:p>
            <a:r>
              <a:rPr lang="ja-JP" altLang="en-US" dirty="0"/>
              <a:t>命令型の説明の</a:t>
            </a:r>
            <a:r>
              <a:rPr lang="ja-JP" altLang="en-US" dirty="0" smtClean="0"/>
              <a:t>ためであり、</a:t>
            </a:r>
            <a:r>
              <a:rPr lang="en-US" altLang="ja-JP" dirty="0" err="1" smtClean="0"/>
              <a:t>Scala</a:t>
            </a:r>
            <a:r>
              <a:rPr lang="ja-JP" altLang="en-US" dirty="0" smtClean="0"/>
              <a:t>で推奨される記述方法ではない</a:t>
            </a:r>
            <a:endParaRPr lang="en-US" altLang="ja-JP" dirty="0" smtClean="0"/>
          </a:p>
          <a:p>
            <a:r>
              <a:rPr kumimoji="1" lang="ja-JP" altLang="en-US" dirty="0" smtClean="0"/>
              <a:t>インデントは</a:t>
            </a:r>
            <a:r>
              <a:rPr kumimoji="1" lang="en-US" altLang="ja-JP" dirty="0" smtClean="0"/>
              <a:t>2</a:t>
            </a:r>
            <a:r>
              <a:rPr kumimoji="1" lang="ja-JP" altLang="en-US" dirty="0" smtClean="0"/>
              <a:t>つが推奨されているらしい</a:t>
            </a:r>
            <a:endParaRPr kumimoji="1" lang="ja-JP" altLang="en-US" dirty="0"/>
          </a:p>
        </p:txBody>
      </p:sp>
    </p:spTree>
    <p:extLst>
      <p:ext uri="{BB962C8B-B14F-4D97-AF65-F5344CB8AC3E}">
        <p14:creationId xmlns:p14="http://schemas.microsoft.com/office/powerpoint/2010/main" val="27520841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7-2-2. </a:t>
            </a:r>
            <a:r>
              <a:rPr kumimoji="1" lang="ja-JP" altLang="en-US" dirty="0" smtClean="0"/>
              <a:t>関数型スタイル</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err="1" smtClean="0"/>
              <a:t>args.forearch</a:t>
            </a:r>
            <a:r>
              <a:rPr lang="en-US" altLang="ja-JP" dirty="0" smtClean="0"/>
              <a:t>(</a:t>
            </a:r>
            <a:r>
              <a:rPr lang="en-US" altLang="ja-JP" dirty="0" err="1" smtClean="0"/>
              <a:t>println</a:t>
            </a:r>
            <a:r>
              <a:rPr lang="en-US" altLang="ja-JP" dirty="0" smtClean="0"/>
              <a:t>)</a:t>
            </a:r>
            <a:endParaRPr kumimoji="1" lang="en-US" altLang="ja-JP" dirty="0" smtClean="0"/>
          </a:p>
          <a:p>
            <a:r>
              <a:rPr lang="ja-JP" altLang="en-US" dirty="0" smtClean="0"/>
              <a:t>この（）内に関数を関数リテラルと呼ぶ</a:t>
            </a:r>
            <a:endParaRPr lang="en-US" altLang="ja-JP" dirty="0" smtClean="0"/>
          </a:p>
          <a:p>
            <a:r>
              <a:rPr lang="ja-JP" altLang="en-US" dirty="0"/>
              <a:t>省略</a:t>
            </a:r>
            <a:r>
              <a:rPr lang="ja-JP" altLang="en-US" dirty="0" smtClean="0"/>
              <a:t>しすぎなので以下の記述もできる</a:t>
            </a:r>
            <a:endParaRPr lang="en-US" altLang="ja-JP" dirty="0" smtClean="0"/>
          </a:p>
          <a:p>
            <a:pPr marL="0" indent="0">
              <a:buNone/>
            </a:pPr>
            <a:r>
              <a:rPr lang="en-US" altLang="ja-JP" dirty="0" smtClean="0"/>
              <a:t>【</a:t>
            </a:r>
            <a:r>
              <a:rPr lang="ja-JP" altLang="en-US" dirty="0"/>
              <a:t>パターン</a:t>
            </a:r>
            <a:r>
              <a:rPr lang="en-US" altLang="ja-JP" dirty="0" smtClean="0"/>
              <a:t>1】</a:t>
            </a:r>
          </a:p>
          <a:p>
            <a:pPr marL="0" indent="0">
              <a:buNone/>
            </a:pPr>
            <a:r>
              <a:rPr lang="en-US" altLang="ja-JP" dirty="0" err="1" smtClean="0"/>
              <a:t>args.forearch</a:t>
            </a:r>
            <a:r>
              <a:rPr lang="en-US" altLang="ja-JP" dirty="0" smtClean="0"/>
              <a:t>(</a:t>
            </a:r>
            <a:r>
              <a:rPr lang="en-US" altLang="ja-JP" dirty="0" err="1" smtClean="0"/>
              <a:t>arg</a:t>
            </a:r>
            <a:r>
              <a:rPr lang="en-US" altLang="ja-JP" dirty="0" smtClean="0"/>
              <a:t> =&gt; </a:t>
            </a:r>
            <a:r>
              <a:rPr lang="en-US" altLang="ja-JP" dirty="0" err="1" smtClean="0"/>
              <a:t>println</a:t>
            </a:r>
            <a:r>
              <a:rPr lang="en-US" altLang="ja-JP" dirty="0" smtClean="0"/>
              <a:t>(</a:t>
            </a:r>
            <a:r>
              <a:rPr lang="en-US" altLang="ja-JP" dirty="0" err="1" smtClean="0"/>
              <a:t>arg</a:t>
            </a:r>
            <a:r>
              <a:rPr lang="en-US" altLang="ja-JP" dirty="0" smtClean="0"/>
              <a:t>))</a:t>
            </a:r>
            <a:endParaRPr kumimoji="1" lang="en-US" altLang="ja-JP" dirty="0" smtClean="0"/>
          </a:p>
          <a:p>
            <a:pPr marL="0" indent="0">
              <a:buNone/>
            </a:pPr>
            <a:r>
              <a:rPr lang="en-US" altLang="ja-JP" dirty="0" smtClean="0"/>
              <a:t>【</a:t>
            </a:r>
            <a:r>
              <a:rPr lang="ja-JP" altLang="en-US" dirty="0"/>
              <a:t>パターン</a:t>
            </a:r>
            <a:r>
              <a:rPr lang="en-US" altLang="ja-JP" dirty="0" smtClean="0"/>
              <a:t>2】</a:t>
            </a:r>
            <a:endParaRPr lang="en-US" altLang="ja-JP" dirty="0"/>
          </a:p>
          <a:p>
            <a:pPr marL="0" indent="0">
              <a:buNone/>
            </a:pPr>
            <a:r>
              <a:rPr lang="en-US" altLang="ja-JP" dirty="0" err="1" smtClean="0"/>
              <a:t>args.forearch</a:t>
            </a:r>
            <a:r>
              <a:rPr lang="en-US" altLang="ja-JP" dirty="0" smtClean="0"/>
              <a:t>((</a:t>
            </a:r>
            <a:r>
              <a:rPr lang="en-US" altLang="ja-JP" dirty="0" err="1" smtClean="0"/>
              <a:t>arg:String</a:t>
            </a:r>
            <a:r>
              <a:rPr lang="en-US" altLang="ja-JP" dirty="0" smtClean="0"/>
              <a:t>) </a:t>
            </a:r>
            <a:r>
              <a:rPr lang="en-US" altLang="ja-JP" dirty="0"/>
              <a:t>=&gt; </a:t>
            </a:r>
            <a:r>
              <a:rPr lang="en-US" altLang="ja-JP" dirty="0" err="1"/>
              <a:t>println</a:t>
            </a:r>
            <a:r>
              <a:rPr lang="en-US" altLang="ja-JP" dirty="0"/>
              <a:t>(</a:t>
            </a:r>
            <a:r>
              <a:rPr lang="en-US" altLang="ja-JP" dirty="0" err="1"/>
              <a:t>arg</a:t>
            </a:r>
            <a:r>
              <a:rPr lang="en-US" altLang="ja-JP" dirty="0"/>
              <a:t>))</a:t>
            </a:r>
            <a:endParaRPr kumimoji="1" lang="ja-JP" altLang="en-US" dirty="0"/>
          </a:p>
        </p:txBody>
      </p:sp>
    </p:spTree>
    <p:extLst>
      <p:ext uri="{BB962C8B-B14F-4D97-AF65-F5344CB8AC3E}">
        <p14:creationId xmlns:p14="http://schemas.microsoft.com/office/powerpoint/2010/main" val="31741373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8. JavaEE7</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lang="en-US" altLang="ja-JP" dirty="0" smtClean="0"/>
              <a:t>JavaOne Conference</a:t>
            </a:r>
            <a:r>
              <a:rPr lang="ja-JP" altLang="en-US" dirty="0" smtClean="0"/>
              <a:t>が</a:t>
            </a:r>
            <a:r>
              <a:rPr lang="en-US" altLang="ja-JP" dirty="0" smtClean="0"/>
              <a:t>9/30</a:t>
            </a:r>
            <a:r>
              <a:rPr lang="ja-JP" altLang="en-US" dirty="0" smtClean="0"/>
              <a:t>～</a:t>
            </a:r>
            <a:r>
              <a:rPr lang="en-US" altLang="ja-JP" dirty="0" smtClean="0"/>
              <a:t>10/4</a:t>
            </a:r>
            <a:r>
              <a:rPr lang="ja-JP" altLang="en-US" dirty="0" smtClean="0"/>
              <a:t>開催</a:t>
            </a:r>
            <a:endParaRPr lang="en-US" altLang="ja-JP" dirty="0" smtClean="0"/>
          </a:p>
          <a:p>
            <a:r>
              <a:rPr kumimoji="1" lang="en-US" altLang="ja-JP" dirty="0" smtClean="0"/>
              <a:t>JavaEE7</a:t>
            </a:r>
            <a:r>
              <a:rPr kumimoji="1" lang="ja-JP" altLang="en-US" dirty="0" smtClean="0"/>
              <a:t>は</a:t>
            </a:r>
            <a:r>
              <a:rPr kumimoji="1" lang="en-US" altLang="ja-JP" dirty="0" smtClean="0"/>
              <a:t>2013/4</a:t>
            </a:r>
            <a:r>
              <a:rPr kumimoji="1" lang="ja-JP" altLang="en-US" dirty="0" smtClean="0"/>
              <a:t>リリース予定</a:t>
            </a:r>
            <a:endParaRPr kumimoji="1" lang="en-US" altLang="ja-JP" dirty="0" smtClean="0"/>
          </a:p>
          <a:p>
            <a:r>
              <a:rPr lang="ja-JP" altLang="en-US" dirty="0" smtClean="0"/>
              <a:t>噂されたクラウド対応は見送りっぽい</a:t>
            </a:r>
            <a:endParaRPr lang="en-US" altLang="ja-JP" dirty="0" smtClean="0"/>
          </a:p>
          <a:p>
            <a:r>
              <a:rPr kumimoji="1" lang="en-US" altLang="ja-JP" dirty="0" smtClean="0"/>
              <a:t>HTML5</a:t>
            </a:r>
            <a:r>
              <a:rPr kumimoji="1" lang="ja-JP" altLang="en-US" dirty="0" smtClean="0"/>
              <a:t>対応として「</a:t>
            </a:r>
            <a:r>
              <a:rPr kumimoji="1" lang="en-US" altLang="ja-JP" dirty="0" smtClean="0"/>
              <a:t>WebSocket</a:t>
            </a:r>
            <a:r>
              <a:rPr kumimoji="1" lang="ja-JP" altLang="en-US" dirty="0" smtClean="0"/>
              <a:t>」、</a:t>
            </a:r>
            <a:r>
              <a:rPr kumimoji="1" lang="en-US" altLang="ja-JP" dirty="0" smtClean="0"/>
              <a:t>HTML5</a:t>
            </a:r>
            <a:r>
              <a:rPr kumimoji="1" lang="ja-JP" altLang="en-US" dirty="0" smtClean="0"/>
              <a:t>ではないが</a:t>
            </a:r>
            <a:r>
              <a:rPr kumimoji="1" lang="en-US" altLang="ja-JP" dirty="0" smtClean="0"/>
              <a:t>JSON</a:t>
            </a:r>
            <a:r>
              <a:rPr kumimoji="1" lang="ja-JP" altLang="en-US" dirty="0" smtClean="0"/>
              <a:t>サポートなどが含まれる</a:t>
            </a:r>
            <a:endParaRPr kumimoji="1" lang="en-US" altLang="ja-JP" dirty="0" smtClean="0"/>
          </a:p>
          <a:p>
            <a:r>
              <a:rPr kumimoji="1" lang="en-US" altLang="ja-JP" dirty="0" smtClean="0"/>
              <a:t>JavaEE8</a:t>
            </a:r>
            <a:r>
              <a:rPr kumimoji="1" lang="ja-JP" altLang="en-US" dirty="0" smtClean="0"/>
              <a:t>以降の対応として</a:t>
            </a:r>
            <a:r>
              <a:rPr kumimoji="1" lang="en-US" altLang="ja-JP" dirty="0" smtClean="0"/>
              <a:t>PaaS</a:t>
            </a:r>
            <a:r>
              <a:rPr kumimoji="1" lang="ja-JP" altLang="en-US" dirty="0" smtClean="0"/>
              <a:t>、</a:t>
            </a:r>
            <a:r>
              <a:rPr kumimoji="1" lang="en-US" altLang="ja-JP" dirty="0" smtClean="0"/>
              <a:t>NoSQL</a:t>
            </a:r>
            <a:r>
              <a:rPr kumimoji="1" lang="ja-JP" altLang="en-US" dirty="0" smtClean="0"/>
              <a:t>などが予定されている</a:t>
            </a:r>
            <a:endParaRPr lang="en-US" altLang="ja-JP" dirty="0" smtClean="0"/>
          </a:p>
          <a:p>
            <a:pPr>
              <a:buNone/>
            </a:pPr>
            <a:r>
              <a:rPr kumimoji="1" lang="ja-JP" altLang="en-US" dirty="0" smtClean="0"/>
              <a:t>→</a:t>
            </a:r>
            <a:r>
              <a:rPr kumimoji="1" lang="en-US" altLang="ja-JP" dirty="0" smtClean="0"/>
              <a:t>NoSQL</a:t>
            </a:r>
            <a:r>
              <a:rPr lang="ja-JP" altLang="en-US" dirty="0" smtClean="0"/>
              <a:t>は</a:t>
            </a:r>
            <a:r>
              <a:rPr kumimoji="1" lang="en-US" altLang="ja-JP" dirty="0" smtClean="0"/>
              <a:t>JPA</a:t>
            </a:r>
            <a:r>
              <a:rPr kumimoji="1" lang="ja-JP" altLang="en-US" dirty="0" smtClean="0"/>
              <a:t>からアクセス可能する</a:t>
            </a:r>
            <a:endParaRPr kumimoji="1" lang="en-US" altLang="ja-JP" dirty="0" smtClean="0"/>
          </a:p>
          <a:p>
            <a:r>
              <a:rPr lang="en-US" altLang="ja-JP" dirty="0" smtClean="0"/>
              <a:t>HTML5</a:t>
            </a:r>
            <a:r>
              <a:rPr lang="ja-JP" altLang="en-US" dirty="0" smtClean="0"/>
              <a:t>強化として、</a:t>
            </a:r>
            <a:r>
              <a:rPr lang="en-US" altLang="ja-JP" dirty="0" smtClean="0"/>
              <a:t>Avatar</a:t>
            </a:r>
            <a:r>
              <a:rPr lang="ja-JP" altLang="en-US" dirty="0" smtClean="0"/>
              <a:t>プロジェクトとして進めている</a:t>
            </a:r>
            <a:endParaRPr lang="en-US" altLang="ja-JP" dirty="0" smtClean="0"/>
          </a:p>
          <a:p>
            <a:pPr>
              <a:buNone/>
            </a:pPr>
            <a:r>
              <a:rPr lang="ja-JP" altLang="en-US" dirty="0" smtClean="0"/>
              <a:t>→詳しい記事みつからない、誰か教えて・・・</a:t>
            </a:r>
            <a:endParaRPr kumimoji="1" lang="ja-JP"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8-1. WebSocket</a:t>
            </a:r>
            <a:r>
              <a:rPr lang="ja-JP" altLang="en-US" dirty="0" smtClean="0"/>
              <a:t>ソース</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en-US" altLang="ja-JP" dirty="0" smtClean="0"/>
              <a:t>Java API for WebSocket1.0</a:t>
            </a:r>
            <a:r>
              <a:rPr kumimoji="1" lang="ja-JP" altLang="en-US" dirty="0" smtClean="0"/>
              <a:t>のサンプル</a:t>
            </a:r>
            <a:endParaRPr kumimoji="1" lang="en-US" altLang="ja-JP" dirty="0" smtClean="0"/>
          </a:p>
          <a:p>
            <a:pPr>
              <a:buNone/>
            </a:pPr>
            <a:r>
              <a:rPr lang="en-US" altLang="ja-JP" dirty="0" smtClean="0"/>
              <a:t>@</a:t>
            </a:r>
            <a:r>
              <a:rPr lang="en-US" altLang="ja-JP" dirty="0" smtClean="0">
                <a:solidFill>
                  <a:srgbClr val="FF0000"/>
                </a:solidFill>
              </a:rPr>
              <a:t>webSocketEndPoint</a:t>
            </a:r>
            <a:r>
              <a:rPr lang="en-US" altLang="ja-JP" dirty="0" smtClean="0"/>
              <a:t>(path=“/ws/test”)</a:t>
            </a:r>
          </a:p>
          <a:p>
            <a:pPr>
              <a:buNone/>
            </a:pPr>
            <a:r>
              <a:rPr kumimoji="1" lang="en-US" altLang="ja-JP" dirty="0" smtClean="0"/>
              <a:t>public class WsServer {</a:t>
            </a:r>
          </a:p>
          <a:p>
            <a:pPr>
              <a:buNone/>
            </a:pPr>
            <a:r>
              <a:rPr lang="en-US" altLang="ja-JP" dirty="0" smtClean="0"/>
              <a:t>    @</a:t>
            </a:r>
            <a:r>
              <a:rPr lang="en-US" altLang="ja-JP" dirty="0" smtClean="0">
                <a:solidFill>
                  <a:srgbClr val="FF0000"/>
                </a:solidFill>
              </a:rPr>
              <a:t>WebSocketOpen</a:t>
            </a:r>
          </a:p>
          <a:p>
            <a:pPr>
              <a:buNone/>
            </a:pPr>
            <a:r>
              <a:rPr lang="en-US" altLang="ja-JP" dirty="0" smtClean="0"/>
              <a:t>    public void onOpen(Session peer) {</a:t>
            </a:r>
          </a:p>
          <a:p>
            <a:pPr>
              <a:buNone/>
            </a:pPr>
            <a:r>
              <a:rPr lang="en-US" altLang="ja-JP" dirty="0" smtClean="0"/>
              <a:t>        // </a:t>
            </a:r>
            <a:r>
              <a:rPr lang="ja-JP" altLang="en-US" dirty="0" smtClean="0"/>
              <a:t>処理</a:t>
            </a:r>
            <a:endParaRPr lang="en-US" altLang="ja-JP" dirty="0" smtClean="0"/>
          </a:p>
          <a:p>
            <a:pPr>
              <a:buNone/>
            </a:pPr>
            <a:r>
              <a:rPr lang="en-US" altLang="ja-JP" dirty="0" smtClean="0"/>
              <a:t>    }</a:t>
            </a:r>
          </a:p>
          <a:p>
            <a:pPr>
              <a:buNone/>
            </a:pPr>
            <a:r>
              <a:rPr lang="en-US" altLang="ja-JP" dirty="0" smtClean="0"/>
              <a:t>}</a:t>
            </a:r>
            <a:endParaRPr kumimoji="1" lang="en-US" altLang="ja-JP" dirty="0" smtClean="0"/>
          </a:p>
          <a:p>
            <a:pPr>
              <a:buNone/>
            </a:pPr>
            <a:endParaRPr kumimoji="1" lang="ja-JP"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8-2. JSON</a:t>
            </a:r>
            <a:r>
              <a:rPr lang="ja-JP" altLang="en-US" dirty="0" smtClean="0"/>
              <a:t>ソース</a:t>
            </a:r>
            <a:endParaRPr kumimoji="1" lang="ja-JP" altLang="en-US" dirty="0"/>
          </a:p>
        </p:txBody>
      </p:sp>
      <p:sp>
        <p:nvSpPr>
          <p:cNvPr id="3" name="コンテンツ プレースホルダ 2"/>
          <p:cNvSpPr>
            <a:spLocks noGrp="1"/>
          </p:cNvSpPr>
          <p:nvPr>
            <p:ph idx="1"/>
          </p:nvPr>
        </p:nvSpPr>
        <p:spPr/>
        <p:txBody>
          <a:bodyPr>
            <a:normAutofit fontScale="92500"/>
          </a:bodyPr>
          <a:lstStyle/>
          <a:p>
            <a:r>
              <a:rPr kumimoji="1" lang="en-US" altLang="ja-JP" dirty="0" smtClean="0"/>
              <a:t>Java API for JSON 1.0</a:t>
            </a:r>
            <a:r>
              <a:rPr kumimoji="1" lang="ja-JP" altLang="en-US" dirty="0" smtClean="0"/>
              <a:t>のサンプル</a:t>
            </a:r>
            <a:endParaRPr kumimoji="1" lang="en-US" altLang="ja-JP" dirty="0" smtClean="0"/>
          </a:p>
          <a:p>
            <a:pPr>
              <a:buNone/>
            </a:pPr>
            <a:r>
              <a:rPr kumimoji="1" lang="en-US" altLang="ja-JP" dirty="0" smtClean="0">
                <a:solidFill>
                  <a:srgbClr val="FF0000"/>
                </a:solidFill>
              </a:rPr>
              <a:t>JsonObject</a:t>
            </a:r>
            <a:r>
              <a:rPr kumimoji="1" lang="en-US" altLang="ja-JP" dirty="0" smtClean="0"/>
              <a:t> json = new </a:t>
            </a:r>
            <a:r>
              <a:rPr kumimoji="1" lang="en-US" altLang="ja-JP" dirty="0" smtClean="0">
                <a:solidFill>
                  <a:srgbClr val="FF0000"/>
                </a:solidFill>
              </a:rPr>
              <a:t>JsonBuilder</a:t>
            </a:r>
            <a:r>
              <a:rPr kumimoji="1" lang="en-US" altLang="ja-JP" dirty="0" smtClean="0"/>
              <a:t>()</a:t>
            </a:r>
          </a:p>
          <a:p>
            <a:pPr>
              <a:buNone/>
            </a:pPr>
            <a:r>
              <a:rPr lang="en-US" altLang="ja-JP" dirty="0" smtClean="0"/>
              <a:t>.beginArray(“emp”)</a:t>
            </a:r>
          </a:p>
          <a:p>
            <a:pPr>
              <a:buNone/>
            </a:pPr>
            <a:r>
              <a:rPr lang="en-US" altLang="ja-JP" dirty="0" smtClean="0"/>
              <a:t>.beginObject().add(“No”, “1”).add(“Name”, “John”)</a:t>
            </a:r>
          </a:p>
          <a:p>
            <a:pPr>
              <a:buNone/>
            </a:pPr>
            <a:r>
              <a:rPr lang="en-US" altLang="ja-JP" dirty="0" smtClean="0"/>
              <a:t>.beginObject().add(“No”, “2”).add(“Name”, “Mark”)</a:t>
            </a:r>
          </a:p>
          <a:p>
            <a:pPr>
              <a:buNone/>
            </a:pPr>
            <a:r>
              <a:rPr lang="en-US" altLang="ja-JP" dirty="0" smtClean="0"/>
              <a:t>.beginObject().add(“No”, “3”).add(“Name”, “HD”)</a:t>
            </a:r>
          </a:p>
          <a:p>
            <a:pPr>
              <a:buNone/>
            </a:pPr>
            <a:r>
              <a:rPr lang="en-US" altLang="ja-JP" dirty="0" smtClean="0"/>
              <a:t>.endObject()</a:t>
            </a:r>
          </a:p>
          <a:p>
            <a:pPr>
              <a:buNone/>
            </a:pPr>
            <a:r>
              <a:rPr lang="en-US" altLang="ja-JP" dirty="0" smtClean="0"/>
              <a:t>.</a:t>
            </a:r>
            <a:r>
              <a:rPr lang="en-US" altLang="ja-JP" dirty="0" smtClean="0">
                <a:solidFill>
                  <a:srgbClr val="FF0000"/>
                </a:solidFill>
              </a:rPr>
              <a:t>build</a:t>
            </a:r>
            <a:r>
              <a:rPr lang="en-US" altLang="ja-JP" dirty="0" smtClean="0"/>
              <a:t>();</a:t>
            </a:r>
          </a:p>
          <a:p>
            <a:pPr>
              <a:buNone/>
            </a:pPr>
            <a:endParaRPr lang="en-US" altLang="ja-JP" dirty="0" smtClean="0"/>
          </a:p>
          <a:p>
            <a:pPr>
              <a:buNone/>
            </a:pPr>
            <a:endParaRPr lang="en-US" altLang="ja-JP" dirty="0" smtClean="0"/>
          </a:p>
          <a:p>
            <a:pPr>
              <a:buNone/>
            </a:pPr>
            <a:endParaRPr kumimoji="1" lang="ja-JP"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8-3. Apache TomEE</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lang="en-US" altLang="ja-JP" dirty="0" smtClean="0"/>
              <a:t>AP</a:t>
            </a:r>
            <a:r>
              <a:rPr lang="ja-JP" altLang="en-US" dirty="0" smtClean="0"/>
              <a:t>サーバ繋がりでついでに説明</a:t>
            </a:r>
            <a:endParaRPr lang="en-US" altLang="ja-JP" dirty="0" smtClean="0"/>
          </a:p>
          <a:p>
            <a:r>
              <a:rPr kumimoji="1" lang="en-US" altLang="ja-JP" dirty="0" smtClean="0"/>
              <a:t>10/8</a:t>
            </a:r>
            <a:r>
              <a:rPr kumimoji="1" lang="ja-JP" altLang="en-US" dirty="0" smtClean="0"/>
              <a:t>に「</a:t>
            </a:r>
            <a:r>
              <a:rPr kumimoji="1" lang="en-US" altLang="ja-JP" dirty="0" smtClean="0"/>
              <a:t>Apache TomEE1.5</a:t>
            </a:r>
            <a:r>
              <a:rPr kumimoji="1" lang="ja-JP" altLang="en-US" dirty="0" smtClean="0"/>
              <a:t>」がリリース</a:t>
            </a:r>
            <a:endParaRPr kumimoji="1" lang="en-US" altLang="ja-JP" dirty="0" smtClean="0"/>
          </a:p>
          <a:p>
            <a:pPr>
              <a:buNone/>
            </a:pPr>
            <a:r>
              <a:rPr lang="ja-JP" altLang="en-US" dirty="0" smtClean="0"/>
              <a:t>→</a:t>
            </a:r>
            <a:r>
              <a:rPr lang="en-US" altLang="ja-JP" dirty="0" smtClean="0"/>
              <a:t>JavaEE6</a:t>
            </a:r>
            <a:r>
              <a:rPr lang="ja-JP" altLang="en-US" dirty="0" smtClean="0"/>
              <a:t>ですけど・・・</a:t>
            </a:r>
            <a:endParaRPr kumimoji="1" lang="en-US" altLang="ja-JP" dirty="0" smtClean="0"/>
          </a:p>
          <a:p>
            <a:r>
              <a:rPr lang="en-US" altLang="ja-JP" dirty="0" smtClean="0"/>
              <a:t>TomEE</a:t>
            </a:r>
            <a:r>
              <a:rPr lang="ja-JP" altLang="en-US" dirty="0" smtClean="0"/>
              <a:t>とは</a:t>
            </a:r>
            <a:r>
              <a:rPr lang="en-US" altLang="ja-JP" dirty="0" smtClean="0"/>
              <a:t>Tomcat</a:t>
            </a:r>
            <a:r>
              <a:rPr lang="ja-JP" altLang="en-US" dirty="0" smtClean="0"/>
              <a:t>、</a:t>
            </a:r>
            <a:r>
              <a:rPr lang="en-US" altLang="ja-JP" dirty="0" smtClean="0"/>
              <a:t>OpenWebBeans</a:t>
            </a:r>
            <a:r>
              <a:rPr lang="ja-JP" altLang="en-US" dirty="0" smtClean="0"/>
              <a:t>、</a:t>
            </a:r>
            <a:r>
              <a:rPr lang="en-US" altLang="ja-JP" dirty="0" smtClean="0"/>
              <a:t>OpenEJB</a:t>
            </a:r>
            <a:r>
              <a:rPr lang="ja-JP" altLang="en-US" dirty="0" smtClean="0"/>
              <a:t>、</a:t>
            </a:r>
            <a:r>
              <a:rPr lang="en-US" altLang="ja-JP" dirty="0" smtClean="0"/>
              <a:t>MyFaces</a:t>
            </a:r>
            <a:r>
              <a:rPr lang="ja-JP" altLang="en-US" dirty="0" smtClean="0"/>
              <a:t>、</a:t>
            </a:r>
            <a:r>
              <a:rPr lang="en-US" altLang="ja-JP" dirty="0" smtClean="0"/>
              <a:t>Bean Validation</a:t>
            </a:r>
            <a:r>
              <a:rPr lang="ja-JP" altLang="en-US" dirty="0" smtClean="0"/>
              <a:t>などで構成</a:t>
            </a:r>
            <a:endParaRPr lang="en-US" altLang="ja-JP" dirty="0" smtClean="0"/>
          </a:p>
          <a:p>
            <a:pPr>
              <a:buNone/>
            </a:pPr>
            <a:r>
              <a:rPr lang="ja-JP" altLang="en-US" dirty="0" smtClean="0"/>
              <a:t>→正確にはベースにしているだけっぽい</a:t>
            </a:r>
            <a:endParaRPr lang="en-US" altLang="ja-JP" dirty="0" smtClean="0"/>
          </a:p>
          <a:p>
            <a:r>
              <a:rPr lang="en-US" altLang="ja-JP" dirty="0" smtClean="0"/>
              <a:t>Tomcat</a:t>
            </a:r>
            <a:r>
              <a:rPr lang="ja-JP" altLang="en-US" dirty="0" smtClean="0"/>
              <a:t>との違いは使っている</a:t>
            </a:r>
            <a:r>
              <a:rPr lang="en-US" altLang="ja-JP" dirty="0" smtClean="0"/>
              <a:t>Jar</a:t>
            </a:r>
            <a:r>
              <a:rPr lang="ja-JP" altLang="en-US" dirty="0" smtClean="0"/>
              <a:t>などが異なる（追加 </a:t>
            </a:r>
            <a:r>
              <a:rPr lang="en-US" altLang="ja-JP" dirty="0" smtClean="0"/>
              <a:t>or </a:t>
            </a:r>
            <a:r>
              <a:rPr lang="ja-JP" altLang="en-US" dirty="0" smtClean="0"/>
              <a:t>削除している）</a:t>
            </a:r>
            <a:endParaRPr lang="en-US" altLang="ja-JP" dirty="0" smtClean="0"/>
          </a:p>
          <a:p>
            <a:pPr>
              <a:buNone/>
            </a:pPr>
            <a:r>
              <a:rPr lang="ja-JP" altLang="en-US" dirty="0" smtClean="0"/>
              <a:t>→詳しくは以下の</a:t>
            </a:r>
            <a:r>
              <a:rPr lang="en-US" altLang="ja-JP" dirty="0" smtClean="0"/>
              <a:t>URL</a:t>
            </a:r>
            <a:r>
              <a:rPr lang="ja-JP" altLang="en-US" dirty="0" smtClean="0"/>
              <a:t>に載っている</a:t>
            </a:r>
            <a:endParaRPr lang="en-US" altLang="ja-JP" dirty="0" smtClean="0"/>
          </a:p>
          <a:p>
            <a:pPr>
              <a:buNone/>
            </a:pPr>
            <a:r>
              <a:rPr lang="en-US" altLang="ja-JP" dirty="0" smtClean="0"/>
              <a:t>【</a:t>
            </a:r>
            <a:r>
              <a:rPr lang="ja-JP" altLang="en-US" dirty="0" smtClean="0"/>
              <a:t>参照</a:t>
            </a:r>
            <a:r>
              <a:rPr lang="en-US" altLang="ja-JP" dirty="0" smtClean="0"/>
              <a:t>】http://blog.teamextension.com/comparing-apache-tomcat-and-tomee-913</a:t>
            </a:r>
            <a:endParaRPr kumimoji="1" lang="ja-JP"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8-4. Apache Lucene</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lang="ja-JP" altLang="en-US" dirty="0" smtClean="0"/>
              <a:t>いつの間にか</a:t>
            </a:r>
            <a:r>
              <a:rPr lang="en-US" altLang="ja-JP" dirty="0" smtClean="0"/>
              <a:t>Apache</a:t>
            </a:r>
            <a:r>
              <a:rPr lang="ja-JP" altLang="en-US" dirty="0" smtClean="0"/>
              <a:t>繋がりに・・・</a:t>
            </a:r>
            <a:endParaRPr lang="en-US" altLang="ja-JP" dirty="0" smtClean="0"/>
          </a:p>
          <a:p>
            <a:r>
              <a:rPr kumimoji="1" lang="en-US" altLang="ja-JP" dirty="0" smtClean="0"/>
              <a:t>10/12</a:t>
            </a:r>
            <a:r>
              <a:rPr kumimoji="1" lang="ja-JP" altLang="en-US" dirty="0" smtClean="0"/>
              <a:t>「</a:t>
            </a:r>
            <a:r>
              <a:rPr lang="en-US" altLang="ja-JP" dirty="0" smtClean="0"/>
              <a:t>Apache Lucene4.0</a:t>
            </a:r>
            <a:r>
              <a:rPr kumimoji="1" lang="ja-JP" altLang="en-US" dirty="0" smtClean="0"/>
              <a:t>」がリリース</a:t>
            </a:r>
            <a:endParaRPr kumimoji="1" lang="en-US" altLang="ja-JP" dirty="0" smtClean="0"/>
          </a:p>
          <a:p>
            <a:r>
              <a:rPr lang="ja-JP" altLang="en-US" dirty="0" smtClean="0"/>
              <a:t>同時に「</a:t>
            </a:r>
            <a:r>
              <a:rPr lang="en-US" altLang="ja-JP" dirty="0" smtClean="0"/>
              <a:t>Apache Solr4.0</a:t>
            </a:r>
            <a:r>
              <a:rPr lang="ja-JP" altLang="en-US" dirty="0" smtClean="0"/>
              <a:t>」もリリース</a:t>
            </a:r>
            <a:endParaRPr lang="en-US" altLang="ja-JP" dirty="0" smtClean="0"/>
          </a:p>
          <a:p>
            <a:r>
              <a:rPr lang="en-US" altLang="ja-JP" dirty="0" smtClean="0"/>
              <a:t>Lucene</a:t>
            </a:r>
            <a:r>
              <a:rPr lang="ja-JP" altLang="en-US" dirty="0" smtClean="0"/>
              <a:t>とは</a:t>
            </a:r>
            <a:r>
              <a:rPr lang="en-US" altLang="ja-JP" dirty="0" smtClean="0"/>
              <a:t>Java</a:t>
            </a:r>
            <a:r>
              <a:rPr lang="ja-JP" altLang="en-US" dirty="0" smtClean="0"/>
              <a:t>で実装できる全文検索フレームワーク</a:t>
            </a:r>
            <a:endParaRPr lang="en-US" altLang="ja-JP" dirty="0" smtClean="0"/>
          </a:p>
          <a:p>
            <a:pPr>
              <a:buNone/>
            </a:pPr>
            <a:r>
              <a:rPr lang="ja-JP" altLang="en-US" dirty="0" smtClean="0"/>
              <a:t>→日本語検索用のアナライザ（</a:t>
            </a:r>
            <a:r>
              <a:rPr lang="en-US" altLang="ja-JP" dirty="0" smtClean="0"/>
              <a:t>JapaneseAnalyzer</a:t>
            </a:r>
            <a:r>
              <a:rPr lang="ja-JP" altLang="en-US" dirty="0" smtClean="0"/>
              <a:t>）も別途用意されている</a:t>
            </a:r>
            <a:endParaRPr lang="en-US" altLang="ja-JP" dirty="0" smtClean="0"/>
          </a:p>
          <a:p>
            <a:r>
              <a:rPr lang="en-US" altLang="ja-JP" dirty="0" smtClean="0"/>
              <a:t>Solr</a:t>
            </a:r>
            <a:r>
              <a:rPr lang="ja-JP" altLang="en-US" dirty="0" smtClean="0"/>
              <a:t>とは</a:t>
            </a:r>
            <a:r>
              <a:rPr lang="en-US" altLang="ja-JP" dirty="0" smtClean="0"/>
              <a:t>Lucene</a:t>
            </a:r>
            <a:r>
              <a:rPr lang="ja-JP" altLang="en-US" dirty="0" smtClean="0"/>
              <a:t>ベースのエンタープライズ対応の検索サーバー</a:t>
            </a:r>
            <a:endParaRPr lang="en-US" altLang="ja-JP" dirty="0" smtClean="0"/>
          </a:p>
          <a:p>
            <a:pPr>
              <a:buNone/>
            </a:pPr>
            <a:r>
              <a:rPr lang="ja-JP" altLang="en-US" dirty="0" smtClean="0"/>
              <a:t>→</a:t>
            </a:r>
            <a:r>
              <a:rPr lang="en-US" altLang="ja-JP" dirty="0" smtClean="0"/>
              <a:t>4.0</a:t>
            </a:r>
            <a:r>
              <a:rPr lang="ja-JP" altLang="en-US" dirty="0" smtClean="0"/>
              <a:t>は</a:t>
            </a:r>
            <a:r>
              <a:rPr lang="en-US" altLang="ja-JP" dirty="0" smtClean="0"/>
              <a:t>NoSQL</a:t>
            </a:r>
            <a:r>
              <a:rPr lang="ja-JP" altLang="en-US" dirty="0" smtClean="0"/>
              <a:t>検索プラットフォーム</a:t>
            </a:r>
            <a:endParaRPr lang="en-US" altLang="ja-JP" dirty="0" smtClean="0"/>
          </a:p>
          <a:p>
            <a:r>
              <a:rPr kumimoji="1" lang="ja-JP" altLang="en-US" dirty="0" smtClean="0"/>
              <a:t>個人的には凄い興味が</a:t>
            </a:r>
            <a:r>
              <a:rPr kumimoji="1" lang="en-US" altLang="ja-JP" dirty="0" smtClean="0"/>
              <a:t>10</a:t>
            </a:r>
            <a:r>
              <a:rPr kumimoji="1" lang="ja-JP" altLang="en-US" dirty="0" smtClean="0"/>
              <a:t>年前から・・・</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 JSON</a:t>
            </a:r>
            <a:r>
              <a:rPr kumimoji="1" lang="ja-JP" altLang="en-US" dirty="0" smtClean="0"/>
              <a:t>型</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lang="en-US" altLang="ja-JP" dirty="0" smtClean="0"/>
              <a:t>BETA3</a:t>
            </a:r>
            <a:r>
              <a:rPr lang="ja-JP" altLang="en-US" dirty="0" smtClean="0"/>
              <a:t>から</a:t>
            </a:r>
            <a:r>
              <a:rPr kumimoji="1" lang="ja-JP" altLang="en-US" dirty="0" smtClean="0"/>
              <a:t>日本語対応</a:t>
            </a:r>
            <a:endParaRPr kumimoji="1" lang="en-US" altLang="ja-JP" dirty="0" smtClean="0"/>
          </a:p>
          <a:p>
            <a:r>
              <a:rPr lang="en-US" altLang="ja-JP" dirty="0" smtClean="0"/>
              <a:t>JSON</a:t>
            </a:r>
            <a:r>
              <a:rPr lang="ja-JP" altLang="en-US" dirty="0" smtClean="0"/>
              <a:t>型をカラムにしていると</a:t>
            </a:r>
            <a:r>
              <a:rPr lang="en-US" altLang="ja-JP" dirty="0" smtClean="0"/>
              <a:t>JSON</a:t>
            </a:r>
            <a:r>
              <a:rPr lang="ja-JP" altLang="en-US" dirty="0" smtClean="0"/>
              <a:t>形式で登録できる</a:t>
            </a:r>
            <a:endParaRPr lang="en-US" altLang="ja-JP" dirty="0" smtClean="0"/>
          </a:p>
          <a:p>
            <a:pPr>
              <a:buNone/>
            </a:pPr>
            <a:r>
              <a:rPr lang="ja-JP" altLang="en-US" dirty="0" smtClean="0"/>
              <a:t>→検索できないのでどういった意味が？？誰か使い方調べて教えてください。</a:t>
            </a:r>
            <a:endParaRPr kumimoji="1" lang="en-US" altLang="ja-JP" dirty="0" smtClean="0"/>
          </a:p>
          <a:p>
            <a:r>
              <a:rPr lang="en-US" altLang="ja-JP" dirty="0" smtClean="0"/>
              <a:t>row_to_json</a:t>
            </a:r>
            <a:r>
              <a:rPr lang="ja-JP" altLang="en-US" dirty="0" smtClean="0"/>
              <a:t>関数が便利</a:t>
            </a:r>
            <a:endParaRPr lang="en-US" altLang="ja-JP" dirty="0" smtClean="0"/>
          </a:p>
          <a:p>
            <a:pPr>
              <a:buNone/>
            </a:pPr>
            <a:r>
              <a:rPr lang="ja-JP" altLang="en-US" dirty="0" smtClean="0"/>
              <a:t>→</a:t>
            </a:r>
            <a:r>
              <a:rPr lang="en-US" altLang="ja-JP" dirty="0" smtClean="0"/>
              <a:t>SELECT row_to_json(row(id, name)) FROM EMP;</a:t>
            </a:r>
          </a:p>
          <a:p>
            <a:pPr>
              <a:buNone/>
            </a:pPr>
            <a:r>
              <a:rPr lang="ja-JP" altLang="en-US" dirty="0" smtClean="0"/>
              <a:t>→</a:t>
            </a:r>
            <a:r>
              <a:rPr lang="en-US" altLang="ja-JP" dirty="0" smtClean="0"/>
              <a:t>{“f1”:4649, “f2”:”moguro”}</a:t>
            </a:r>
          </a:p>
          <a:p>
            <a:r>
              <a:rPr lang="ja-JP" altLang="en-US" dirty="0" smtClean="0"/>
              <a:t>キーが自動に付与？使い勝手が・・・。</a:t>
            </a:r>
            <a:endParaRPr lang="en-US" altLang="ja-JP" dirty="0" smtClean="0"/>
          </a:p>
          <a:p>
            <a:pPr>
              <a:buNone/>
            </a:pPr>
            <a:r>
              <a:rPr kumimoji="1" lang="ja-JP" altLang="en-US" dirty="0" smtClean="0"/>
              <a:t>→</a:t>
            </a:r>
            <a:r>
              <a:rPr lang="en-US" altLang="ja-JP" dirty="0" smtClean="0"/>
              <a:t>SELECT</a:t>
            </a:r>
            <a:r>
              <a:rPr lang="ja-JP" altLang="en-US" dirty="0" smtClean="0"/>
              <a:t> </a:t>
            </a:r>
            <a:r>
              <a:rPr lang="en-US" altLang="ja-JP" dirty="0" smtClean="0"/>
              <a:t> row_to_json(tmp) FROM</a:t>
            </a:r>
          </a:p>
          <a:p>
            <a:pPr>
              <a:buNone/>
            </a:pPr>
            <a:r>
              <a:rPr lang="ja-JP" altLang="en-US" dirty="0" smtClean="0"/>
              <a:t>→</a:t>
            </a:r>
            <a:r>
              <a:rPr lang="en-US" altLang="ja-JP" dirty="0" smtClean="0"/>
              <a:t>(SELECT id, name FROM EMP) tmp</a:t>
            </a:r>
          </a:p>
          <a:p>
            <a:pPr>
              <a:buNone/>
            </a:pPr>
            <a:r>
              <a:rPr kumimoji="1" lang="ja-JP" altLang="en-US" dirty="0" smtClean="0"/>
              <a:t>→</a:t>
            </a:r>
            <a:r>
              <a:rPr lang="en-US" altLang="ja-JP" dirty="0" smtClean="0"/>
              <a:t> {“id”:4649, “name”:”moguro”}</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1-4. Range Types (</a:t>
            </a:r>
            <a:r>
              <a:rPr lang="ja-JP" altLang="en-US" dirty="0" smtClean="0"/>
              <a:t>範囲型</a:t>
            </a:r>
            <a:r>
              <a:rPr lang="en-US" altLang="ja-JP" dirty="0" smtClean="0"/>
              <a:t>)</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smtClean="0"/>
              <a:t>文字通り範囲を指定できる型</a:t>
            </a:r>
            <a:endParaRPr kumimoji="1" lang="en-US" altLang="ja-JP" dirty="0" smtClean="0"/>
          </a:p>
          <a:p>
            <a:r>
              <a:rPr kumimoji="1" lang="ja-JP" altLang="en-US" dirty="0" smtClean="0"/>
              <a:t>今まで日付の</a:t>
            </a:r>
            <a:r>
              <a:rPr kumimoji="1" lang="en-US" altLang="ja-JP" dirty="0" smtClean="0"/>
              <a:t>From</a:t>
            </a:r>
            <a:r>
              <a:rPr kumimoji="1" lang="ja-JP" altLang="en-US" dirty="0" smtClean="0"/>
              <a:t>、</a:t>
            </a:r>
            <a:r>
              <a:rPr kumimoji="1" lang="en-US" altLang="ja-JP" dirty="0" smtClean="0"/>
              <a:t>To</a:t>
            </a:r>
            <a:r>
              <a:rPr kumimoji="1" lang="ja-JP" altLang="en-US" dirty="0" smtClean="0"/>
              <a:t>は</a:t>
            </a:r>
            <a:r>
              <a:rPr kumimoji="1" lang="en-US" altLang="ja-JP" dirty="0" smtClean="0"/>
              <a:t>2</a:t>
            </a:r>
            <a:r>
              <a:rPr kumimoji="1" lang="ja-JP" altLang="en-US" dirty="0" smtClean="0"/>
              <a:t>カラム必要だったのに</a:t>
            </a:r>
            <a:r>
              <a:rPr kumimoji="1" lang="en-US" altLang="ja-JP" dirty="0" smtClean="0"/>
              <a:t>1</a:t>
            </a:r>
            <a:r>
              <a:rPr kumimoji="1" lang="ja-JP" altLang="en-US" dirty="0" smtClean="0"/>
              <a:t>カラムで対応できる</a:t>
            </a:r>
            <a:endParaRPr kumimoji="1" lang="en-US" altLang="ja-JP" dirty="0" smtClean="0"/>
          </a:p>
          <a:p>
            <a:r>
              <a:rPr lang="ja-JP" altLang="en-US" dirty="0" smtClean="0"/>
              <a:t>使用できる型は</a:t>
            </a:r>
            <a:r>
              <a:rPr lang="en-US" altLang="ja-JP" dirty="0" smtClean="0"/>
              <a:t>int4range</a:t>
            </a:r>
            <a:r>
              <a:rPr lang="ja-JP" altLang="en-US" dirty="0" smtClean="0"/>
              <a:t>、</a:t>
            </a:r>
            <a:r>
              <a:rPr lang="en-US" altLang="ja-JP" dirty="0" smtClean="0"/>
              <a:t>int8range</a:t>
            </a:r>
            <a:r>
              <a:rPr lang="ja-JP" altLang="en-US" dirty="0" smtClean="0"/>
              <a:t>、</a:t>
            </a:r>
            <a:r>
              <a:rPr lang="en-US" altLang="ja-JP" dirty="0" smtClean="0"/>
              <a:t> numrange</a:t>
            </a:r>
            <a:r>
              <a:rPr lang="ja-JP" altLang="en-US" dirty="0" smtClean="0"/>
              <a:t>、</a:t>
            </a:r>
            <a:r>
              <a:rPr lang="en-US" altLang="ja-JP" dirty="0" smtClean="0"/>
              <a:t>daterange</a:t>
            </a:r>
            <a:r>
              <a:rPr lang="ja-JP" altLang="en-US" dirty="0" smtClean="0"/>
              <a:t>、</a:t>
            </a:r>
            <a:r>
              <a:rPr lang="en-US" altLang="ja-JP" dirty="0" smtClean="0"/>
              <a:t>tsrange (timestamp)</a:t>
            </a:r>
            <a:r>
              <a:rPr lang="ja-JP" altLang="en-US" dirty="0" smtClean="0"/>
              <a:t>、</a:t>
            </a:r>
            <a:r>
              <a:rPr lang="en-US" altLang="ja-JP" dirty="0" smtClean="0"/>
              <a:t> tstzrange (timestamptz)</a:t>
            </a:r>
          </a:p>
          <a:p>
            <a:r>
              <a:rPr lang="ja-JP" altLang="en-US" dirty="0" smtClean="0"/>
              <a:t>よく調べていないので下記参照してください</a:t>
            </a:r>
            <a:endParaRPr lang="en-US" altLang="ja-JP" dirty="0" smtClean="0"/>
          </a:p>
          <a:p>
            <a:pPr>
              <a:buNone/>
            </a:pPr>
            <a:r>
              <a:rPr lang="en-US" altLang="ja-JP" dirty="0" smtClean="0"/>
              <a:t>【</a:t>
            </a:r>
            <a:r>
              <a:rPr lang="ja-JP" altLang="en-US" dirty="0" smtClean="0"/>
              <a:t>参照</a:t>
            </a:r>
            <a:r>
              <a:rPr lang="en-US" altLang="ja-JP" dirty="0" smtClean="0"/>
              <a:t>】 http://postgresql.g.hatena.ne.jp/pgsql/20120416</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 </a:t>
            </a:r>
            <a:r>
              <a:rPr lang="en-US" altLang="ja-JP" dirty="0" smtClean="0"/>
              <a:t>BYOD</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smtClean="0"/>
              <a:t>「</a:t>
            </a:r>
            <a:r>
              <a:rPr lang="en-US" altLang="ja-JP" dirty="0" smtClean="0"/>
              <a:t>Bring Your Own Device</a:t>
            </a:r>
            <a:r>
              <a:rPr lang="ja-JP" altLang="en-US" dirty="0" smtClean="0"/>
              <a:t>」の略で私物端末を業務利用すること</a:t>
            </a:r>
            <a:endParaRPr lang="en-US" altLang="ja-JP" dirty="0" smtClean="0"/>
          </a:p>
          <a:p>
            <a:r>
              <a:rPr kumimoji="1" lang="ja-JP" altLang="en-US" dirty="0" smtClean="0"/>
              <a:t>最近、いろいろな記事などで賑わっている！</a:t>
            </a:r>
            <a:endParaRPr kumimoji="1" lang="en-US" altLang="ja-JP" dirty="0" smtClean="0"/>
          </a:p>
          <a:p>
            <a:r>
              <a:rPr lang="ja-JP" altLang="en-US" dirty="0" smtClean="0"/>
              <a:t>スマートフォン普及に伴い、増えてきている</a:t>
            </a:r>
            <a:endParaRPr lang="en-US" altLang="ja-JP" dirty="0" smtClean="0"/>
          </a:p>
          <a:p>
            <a:r>
              <a:rPr kumimoji="1" lang="ja-JP" altLang="en-US" dirty="0" smtClean="0"/>
              <a:t>会社としても経費削減が見込める</a:t>
            </a:r>
            <a:endParaRPr kumimoji="1" lang="en-US" altLang="ja-JP" dirty="0" smtClean="0"/>
          </a:p>
          <a:p>
            <a:r>
              <a:rPr kumimoji="1" lang="ja-JP" altLang="en-US" dirty="0" smtClean="0"/>
              <a:t>ただし、私物端末を業務で使うとセキュリティ事故のリスクあり</a:t>
            </a:r>
            <a:endParaRPr kumimoji="1" lang="en-US" altLang="ja-JP" dirty="0" smtClean="0"/>
          </a:p>
          <a:p>
            <a:r>
              <a:rPr lang="ja-JP" altLang="en-US" dirty="0" smtClean="0"/>
              <a:t>各企業がいろいろな対策を行っている</a:t>
            </a:r>
            <a:endParaRPr lang="en-US" altLang="ja-JP" dirty="0" smtClean="0"/>
          </a:p>
          <a:p>
            <a:r>
              <a:rPr kumimoji="1" lang="ja-JP" altLang="en-US" dirty="0" smtClean="0"/>
              <a:t>例えば社内システムに私用端末から繋げる場合、位置情報を取得して社内以外からアクセス不可</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 JQuery</a:t>
            </a:r>
            <a:r>
              <a:rPr kumimoji="1" lang="ja-JP" altLang="en-US" dirty="0" smtClean="0"/>
              <a:t>関連</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本日、石○氏が目からうろこの「</a:t>
            </a:r>
            <a:r>
              <a:rPr kumimoji="1" lang="en-US" altLang="ja-JP" dirty="0" smtClean="0"/>
              <a:t>JQuery Mobile</a:t>
            </a:r>
            <a:r>
              <a:rPr kumimoji="1" lang="ja-JP" altLang="en-US" dirty="0" smtClean="0"/>
              <a:t>」の説明があります。</a:t>
            </a:r>
            <a:endParaRPr kumimoji="1" lang="en-US" altLang="ja-JP" dirty="0" smtClean="0"/>
          </a:p>
          <a:p>
            <a:r>
              <a:rPr lang="en-US" altLang="ja-JP" dirty="0" smtClean="0"/>
              <a:t>JQuery</a:t>
            </a:r>
            <a:r>
              <a:rPr lang="ja-JP" altLang="en-US" dirty="0" smtClean="0"/>
              <a:t>ライセンスの統一</a:t>
            </a:r>
            <a:endParaRPr lang="en-US" altLang="ja-JP" dirty="0" smtClean="0"/>
          </a:p>
          <a:p>
            <a:r>
              <a:rPr lang="en-US" altLang="ja-JP" dirty="0" smtClean="0"/>
              <a:t>JQuery Mobile1.2 </a:t>
            </a:r>
            <a:r>
              <a:rPr lang="ja-JP" altLang="en-US" dirty="0" smtClean="0"/>
              <a:t>新機能</a:t>
            </a:r>
            <a:endParaRPr lang="en-US" altLang="ja-JP" dirty="0" smtClean="0"/>
          </a:p>
          <a:p>
            <a:r>
              <a:rPr lang="en-US" altLang="ja-JP" dirty="0" smtClean="0"/>
              <a:t>JQuery Mobile</a:t>
            </a:r>
            <a:r>
              <a:rPr lang="ja-JP" altLang="en-US" dirty="0" smtClean="0"/>
              <a:t>絡みで少し補足します</a:t>
            </a:r>
            <a:endParaRPr kumimoji="1" lang="en-US" altLang="ja-JP" dirty="0" smtClean="0"/>
          </a:p>
          <a:p>
            <a:pPr>
              <a:buNone/>
            </a:pPr>
            <a:r>
              <a:rPr lang="ja-JP" altLang="en-US" dirty="0" smtClean="0"/>
              <a:t>→私は簡単な説明ですけど、石○氏は超大作らしいですよ！</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3-1</a:t>
            </a:r>
            <a:r>
              <a:rPr kumimoji="1" lang="en-US" altLang="ja-JP" dirty="0" smtClean="0"/>
              <a:t>. JQuery</a:t>
            </a:r>
            <a:r>
              <a:rPr kumimoji="1" lang="ja-JP" altLang="en-US" dirty="0" smtClean="0"/>
              <a:t>ライセンス</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今まで「</a:t>
            </a:r>
            <a:r>
              <a:rPr lang="en-US" altLang="ja-JP" dirty="0" smtClean="0"/>
              <a:t>MIT</a:t>
            </a:r>
            <a:r>
              <a:rPr lang="ja-JP" altLang="en-US" dirty="0" smtClean="0"/>
              <a:t>」ライセンスと「</a:t>
            </a:r>
            <a:r>
              <a:rPr lang="en-US" altLang="ja-JP" dirty="0" smtClean="0"/>
              <a:t>GNU GPL</a:t>
            </a:r>
            <a:r>
              <a:rPr lang="ja-JP" altLang="en-US" dirty="0" smtClean="0"/>
              <a:t>」をサポートしていた</a:t>
            </a:r>
            <a:endParaRPr lang="en-US" altLang="ja-JP" dirty="0" smtClean="0"/>
          </a:p>
          <a:p>
            <a:r>
              <a:rPr kumimoji="1" lang="ja-JP" altLang="en-US" dirty="0" smtClean="0"/>
              <a:t>今後は</a:t>
            </a:r>
            <a:r>
              <a:rPr kumimoji="1" lang="en-US" altLang="ja-JP" dirty="0" smtClean="0"/>
              <a:t>GPL</a:t>
            </a:r>
            <a:r>
              <a:rPr kumimoji="1" lang="ja-JP" altLang="en-US" dirty="0" smtClean="0"/>
              <a:t>を廃止し、</a:t>
            </a:r>
            <a:r>
              <a:rPr kumimoji="1" lang="en-US" altLang="ja-JP" dirty="0" smtClean="0"/>
              <a:t>MIT</a:t>
            </a:r>
            <a:r>
              <a:rPr kumimoji="1" lang="ja-JP" altLang="en-US" dirty="0" smtClean="0"/>
              <a:t>ライセンスに統一</a:t>
            </a:r>
            <a:endParaRPr kumimoji="1" lang="en-US" altLang="ja-JP" dirty="0" smtClean="0"/>
          </a:p>
          <a:p>
            <a:r>
              <a:rPr lang="en-US" altLang="ja-JP" dirty="0" smtClean="0"/>
              <a:t>MIT</a:t>
            </a:r>
            <a:r>
              <a:rPr lang="ja-JP" altLang="en-US" dirty="0" smtClean="0"/>
              <a:t>ライセンスの特徴</a:t>
            </a:r>
            <a:endParaRPr lang="en-US" altLang="ja-JP" dirty="0" smtClean="0"/>
          </a:p>
          <a:p>
            <a:pPr marL="514350" indent="-514350">
              <a:buAutoNum type="arabicParenBoth"/>
            </a:pPr>
            <a:r>
              <a:rPr kumimoji="1" lang="ja-JP" altLang="en-US" dirty="0" smtClean="0"/>
              <a:t>無料で無制限に扱うことが可能</a:t>
            </a:r>
            <a:endParaRPr kumimoji="1" lang="en-US" altLang="ja-JP" dirty="0" smtClean="0"/>
          </a:p>
          <a:p>
            <a:pPr marL="514350" indent="-514350">
              <a:buAutoNum type="arabicParenBoth"/>
            </a:pPr>
            <a:r>
              <a:rPr lang="ja-JP" altLang="en-US" dirty="0" smtClean="0"/>
              <a:t>著作権表示および本許諾表示をソフトウェアのすべての複製または重要な部分に記載</a:t>
            </a:r>
            <a:endParaRPr lang="en-US" altLang="ja-JP" dirty="0" smtClean="0"/>
          </a:p>
          <a:p>
            <a:pPr marL="514350" indent="-514350">
              <a:buAutoNum type="arabicParenBoth"/>
            </a:pPr>
            <a:r>
              <a:rPr lang="ja-JP" altLang="en-US" dirty="0" smtClean="0"/>
              <a:t>作者または著作権者は、ソフトウェアに関してなんら責任を負わない</a:t>
            </a:r>
            <a:endParaRPr lang="en-US" altLang="ja-JP"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3-2. JQuery Mobile1.2 </a:t>
            </a:r>
            <a:r>
              <a:rPr kumimoji="1" lang="ja-JP" altLang="en-US" dirty="0" smtClean="0"/>
              <a:t>新機能</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en-US" altLang="ja-JP" dirty="0" smtClean="0"/>
              <a:t>2012/10/02</a:t>
            </a:r>
            <a:r>
              <a:rPr kumimoji="1" lang="ja-JP" altLang="en-US" dirty="0" smtClean="0"/>
              <a:t>に</a:t>
            </a:r>
            <a:r>
              <a:rPr kumimoji="1" lang="en-US" altLang="ja-JP" dirty="0" smtClean="0"/>
              <a:t>JQuery Mobile1.2 </a:t>
            </a:r>
            <a:r>
              <a:rPr kumimoji="1" lang="ja-JP" altLang="en-US" dirty="0" smtClean="0"/>
              <a:t>発表</a:t>
            </a:r>
            <a:endParaRPr kumimoji="1" lang="en-US" altLang="ja-JP" dirty="0" smtClean="0"/>
          </a:p>
          <a:p>
            <a:r>
              <a:rPr lang="ja-JP" altLang="en-US" dirty="0" smtClean="0"/>
              <a:t>主な新機能は以下の通り</a:t>
            </a:r>
            <a:endParaRPr lang="en-US" altLang="ja-JP" dirty="0" smtClean="0"/>
          </a:p>
          <a:p>
            <a:pPr marL="514350" indent="-514350">
              <a:buAutoNum type="arabicParenBoth"/>
            </a:pPr>
            <a:r>
              <a:rPr lang="en-US" altLang="ja-JP" dirty="0" smtClean="0"/>
              <a:t>Popup</a:t>
            </a:r>
          </a:p>
          <a:p>
            <a:pPr marL="514350" indent="-514350">
              <a:buAutoNum type="arabicParenBoth"/>
            </a:pPr>
            <a:r>
              <a:rPr lang="en-US" altLang="ja-JP" dirty="0" smtClean="0"/>
              <a:t>Collapsible Lists</a:t>
            </a:r>
          </a:p>
          <a:p>
            <a:pPr marL="514350" indent="-514350">
              <a:buAutoNum type="arabicParenBoth"/>
            </a:pPr>
            <a:r>
              <a:rPr lang="en-US" altLang="ja-JP" dirty="0" smtClean="0"/>
              <a:t>Listview Autodividers</a:t>
            </a:r>
          </a:p>
          <a:p>
            <a:pPr marL="514350" indent="-514350">
              <a:buNone/>
            </a:pPr>
            <a:r>
              <a:rPr lang="ja-JP" altLang="en-US" dirty="0" smtClean="0"/>
              <a:t>・・・などなど</a:t>
            </a:r>
            <a:endParaRPr lang="en-US" altLang="ja-JP" dirty="0" smtClean="0"/>
          </a:p>
          <a:p>
            <a:r>
              <a:rPr lang="ja-JP" altLang="en-US" dirty="0" smtClean="0"/>
              <a:t>新機能はきっと石○氏が説明してくれるでしょう・・・</a:t>
            </a:r>
            <a:endParaRPr lang="en-US" altLang="ja-JP" dirty="0" smtClean="0"/>
          </a:p>
          <a:p>
            <a:r>
              <a:rPr lang="ja-JP" altLang="en-US" dirty="0"/>
              <a:t>以下</a:t>
            </a:r>
            <a:r>
              <a:rPr lang="ja-JP" altLang="en-US" dirty="0" smtClean="0"/>
              <a:t>にデモ画面を見れるサイトがあります</a:t>
            </a:r>
            <a:endParaRPr lang="en-US" altLang="ja-JP" dirty="0" smtClean="0"/>
          </a:p>
          <a:p>
            <a:pPr>
              <a:buNone/>
            </a:pPr>
            <a:r>
              <a:rPr lang="en-US" altLang="ja-JP" dirty="0" smtClean="0"/>
              <a:t>【</a:t>
            </a:r>
            <a:r>
              <a:rPr lang="ja-JP" altLang="en-US" dirty="0" smtClean="0"/>
              <a:t>参照</a:t>
            </a:r>
            <a:r>
              <a:rPr lang="en-US" altLang="ja-JP" dirty="0" smtClean="0"/>
              <a:t>】 http://jquerymobile.com/demos/1.2.0/</a:t>
            </a:r>
            <a:endParaRPr kumimoji="1" lang="en-US" altLang="ja-JP" dirty="0" smtClean="0"/>
          </a:p>
          <a:p>
            <a:endParaRPr kumimoji="1" lang="ja-JP" altLang="en-US" dirty="0"/>
          </a:p>
        </p:txBody>
      </p:sp>
    </p:spTree>
    <p:extLst>
      <p:ext uri="{BB962C8B-B14F-4D97-AF65-F5344CB8AC3E}">
        <p14:creationId xmlns:p14="http://schemas.microsoft.com/office/powerpoint/2010/main" val="19284055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905</TotalTime>
  <Words>2856</Words>
  <Application>Microsoft Office PowerPoint</Application>
  <PresentationFormat>画面に合わせる (4:3)</PresentationFormat>
  <Paragraphs>316</Paragraphs>
  <Slides>38</Slides>
  <Notes>0</Notes>
  <HiddenSlides>0</HiddenSlides>
  <MMClips>0</MMClips>
  <ScaleCrop>false</ScaleCrop>
  <HeadingPairs>
    <vt:vector size="4" baseType="variant">
      <vt:variant>
        <vt:lpstr>テーマ</vt:lpstr>
      </vt:variant>
      <vt:variant>
        <vt:i4>1</vt:i4>
      </vt:variant>
      <vt:variant>
        <vt:lpstr>スライド タイトル</vt:lpstr>
      </vt:variant>
      <vt:variant>
        <vt:i4>38</vt:i4>
      </vt:variant>
    </vt:vector>
  </HeadingPairs>
  <TitlesOfParts>
    <vt:vector size="39" baseType="lpstr">
      <vt:lpstr>Office テーマ</vt:lpstr>
      <vt:lpstr>1. PostgreSQL9.2 リリース</vt:lpstr>
      <vt:lpstr>1-1. Index-onlyスキャン</vt:lpstr>
      <vt:lpstr>1-2. カスケーディング・レプリケーション</vt:lpstr>
      <vt:lpstr>1-3. JSON型</vt:lpstr>
      <vt:lpstr>1-4. Range Types (範囲型)</vt:lpstr>
      <vt:lpstr>2. BYOD</vt:lpstr>
      <vt:lpstr>3. JQuery関連</vt:lpstr>
      <vt:lpstr>3-1. JQueryライセンス</vt:lpstr>
      <vt:lpstr>3-2. JQuery Mobile1.2 新機能</vt:lpstr>
      <vt:lpstr>3-2-1. Popup</vt:lpstr>
      <vt:lpstr>3-2-1. Popupソース</vt:lpstr>
      <vt:lpstr>3-3. 脆弱性</vt:lpstr>
      <vt:lpstr>4. Tポイントツールバー</vt:lpstr>
      <vt:lpstr>5. Android4.1</vt:lpstr>
      <vt:lpstr>5-1. Google Now</vt:lpstr>
      <vt:lpstr>5-2. Notificationの拡張</vt:lpstr>
      <vt:lpstr>5-3. Android Beam</vt:lpstr>
      <vt:lpstr>5-3-1. NFC</vt:lpstr>
      <vt:lpstr>5-3-2. NFC用途</vt:lpstr>
      <vt:lpstr>5-3-3. NFC端末間ペアリング</vt:lpstr>
      <vt:lpstr>5-4. Titanium 3.0</vt:lpstr>
      <vt:lpstr>5-4-1. Alloy</vt:lpstr>
      <vt:lpstr>5-5. J2ObjC</vt:lpstr>
      <vt:lpstr>5-6. Selenium WebDriver</vt:lpstr>
      <vt:lpstr>5-6-1. Selenium WebDriver(サンプル)</vt:lpstr>
      <vt:lpstr>6. WebPlatform.org</vt:lpstr>
      <vt:lpstr>7. 今月のScala</vt:lpstr>
      <vt:lpstr>7-1. Developer Contest</vt:lpstr>
      <vt:lpstr>7-1-1. Akka</vt:lpstr>
      <vt:lpstr>7-1-2. Play</vt:lpstr>
      <vt:lpstr>7-2.命令型スタイルと関数型スタイル</vt:lpstr>
      <vt:lpstr>7-2-1. 命令型スタイル</vt:lpstr>
      <vt:lpstr>7-2-2. 関数型スタイル</vt:lpstr>
      <vt:lpstr>8. JavaEE7</vt:lpstr>
      <vt:lpstr>8-1. WebSocketソース</vt:lpstr>
      <vt:lpstr>8-2. JSONソース</vt:lpstr>
      <vt:lpstr>8-3. Apache TomEE</vt:lpstr>
      <vt:lpstr>8-4. Apache Lucene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2012/10/19 帰社日</dc:title>
  <dc:creator>user</dc:creator>
  <cp:lastModifiedBy>oba</cp:lastModifiedBy>
  <cp:revision>323</cp:revision>
  <dcterms:created xsi:type="dcterms:W3CDTF">2012-09-18T01:18:53Z</dcterms:created>
  <dcterms:modified xsi:type="dcterms:W3CDTF">2012-10-19T04:40:18Z</dcterms:modified>
</cp:coreProperties>
</file>