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58" r:id="rId6"/>
    <p:sldId id="276" r:id="rId7"/>
    <p:sldId id="273" r:id="rId8"/>
    <p:sldId id="279" r:id="rId9"/>
    <p:sldId id="274" r:id="rId10"/>
    <p:sldId id="280" r:id="rId11"/>
    <p:sldId id="278" r:id="rId12"/>
    <p:sldId id="277" r:id="rId13"/>
    <p:sldId id="283" r:id="rId14"/>
    <p:sldId id="275" r:id="rId15"/>
    <p:sldId id="282" r:id="rId16"/>
    <p:sldId id="281" r:id="rId17"/>
    <p:sldId id="284" r:id="rId18"/>
    <p:sldId id="285" r:id="rId19"/>
    <p:sldId id="286" r:id="rId20"/>
    <p:sldId id="272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>
        <p:scale>
          <a:sx n="80" d="100"/>
          <a:sy n="80" d="100"/>
        </p:scale>
        <p:origin x="-13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22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41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64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4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28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08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97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27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07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72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BA1EB-DC46-49EE-A67E-20905A55B692}" type="datetimeFigureOut">
              <a:rPr kumimoji="1" lang="ja-JP" altLang="en-US" smtClean="0"/>
              <a:pPr/>
              <a:t>2012/8/3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B45F-4C20-448A-91EC-53B2C5AA76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42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obe.com/content/paperinfo/tpci/PHP.html" TargetMode="External"/><Relationship Id="rId13" Type="http://schemas.openxmlformats.org/officeDocument/2006/relationships/image" Target="../media/image3.gif"/><Relationship Id="rId3" Type="http://schemas.openxmlformats.org/officeDocument/2006/relationships/hyperlink" Target="http://www.tiobe.com/content/paperinfo/tpci/Java.html" TargetMode="External"/><Relationship Id="rId7" Type="http://schemas.openxmlformats.org/officeDocument/2006/relationships/hyperlink" Target="http://www.tiobe.com/content/paperinfo/tpci/(Visual)_Basic.html" TargetMode="External"/><Relationship Id="rId12" Type="http://schemas.openxmlformats.org/officeDocument/2006/relationships/image" Target="../media/image2.gif"/><Relationship Id="rId2" Type="http://schemas.openxmlformats.org/officeDocument/2006/relationships/hyperlink" Target="http://www.tiobe.com/content/paperinfo/tpci/C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iobe.com/content/paperinfo/tpci/C_.html" TargetMode="External"/><Relationship Id="rId11" Type="http://schemas.openxmlformats.org/officeDocument/2006/relationships/image" Target="../media/image1.gif"/><Relationship Id="rId5" Type="http://schemas.openxmlformats.org/officeDocument/2006/relationships/hyperlink" Target="http://www.tiobe.com/content/paperinfo/tpci/C__.html" TargetMode="External"/><Relationship Id="rId10" Type="http://schemas.openxmlformats.org/officeDocument/2006/relationships/hyperlink" Target="http://www.tiobe.com/content/paperinfo/tpci/Perl.html" TargetMode="External"/><Relationship Id="rId4" Type="http://schemas.openxmlformats.org/officeDocument/2006/relationships/hyperlink" Target="http://www.tiobe.com/content/paperinfo/tpci/Objective-C.html" TargetMode="External"/><Relationship Id="rId9" Type="http://schemas.openxmlformats.org/officeDocument/2006/relationships/hyperlink" Target="http://www.tiobe.com/content/paperinfo/tpci/Python.html" TargetMode="External"/><Relationship Id="rId14" Type="http://schemas.openxmlformats.org/officeDocument/2006/relationships/hyperlink" Target="http://www.tiobe.com/index.php/content/paperinfo/tpci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自社システムに</a:t>
            </a:r>
            <a:r>
              <a:rPr lang="ja-JP" altLang="en-US" dirty="0" smtClean="0"/>
              <a:t>おける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最適</a:t>
            </a:r>
            <a:r>
              <a:rPr lang="ja-JP" altLang="en-US" dirty="0"/>
              <a:t>なフレームワーク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2012/08/03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3-3. </a:t>
            </a:r>
            <a:r>
              <a:rPr lang="ja-JP" altLang="en-US" dirty="0" smtClean="0"/>
              <a:t>モック流用</a:t>
            </a:r>
            <a:r>
              <a:rPr lang="en-US" altLang="ja-JP" dirty="0" smtClean="0"/>
              <a:t>(Django)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 smtClean="0"/>
              <a:t>以下の</a:t>
            </a:r>
            <a:r>
              <a:rPr lang="en-US" altLang="ja-JP" dirty="0" smtClean="0"/>
              <a:t>HTML</a:t>
            </a:r>
            <a:r>
              <a:rPr lang="ja-JP" altLang="en-US" dirty="0" smtClean="0"/>
              <a:t>に値を設定することが可能</a:t>
            </a:r>
            <a:endParaRPr lang="en-US" altLang="ja-JP" dirty="0" smtClean="0"/>
          </a:p>
          <a:p>
            <a:pPr>
              <a:buNone/>
            </a:pPr>
            <a:r>
              <a:rPr lang="en-US" altLang="ja-JP" sz="1900" dirty="0" smtClean="0"/>
              <a:t>&lt;input type="text" name="</a:t>
            </a:r>
            <a:r>
              <a:rPr lang="en-US" altLang="ja-JP" sz="1900" dirty="0" smtClean="0">
                <a:solidFill>
                  <a:srgbClr val="92D050"/>
                </a:solidFill>
              </a:rPr>
              <a:t>name</a:t>
            </a:r>
            <a:r>
              <a:rPr lang="en-US" altLang="ja-JP" sz="1900" dirty="0" smtClean="0"/>
              <a:t>"/&gt;</a:t>
            </a:r>
          </a:p>
          <a:p>
            <a:pPr>
              <a:buNone/>
            </a:pPr>
            <a:r>
              <a:rPr lang="en-US" altLang="ja-JP" sz="1900" dirty="0" smtClean="0"/>
              <a:t>&lt;input type="text" name="</a:t>
            </a:r>
            <a:r>
              <a:rPr lang="en-US" altLang="ja-JP" sz="1900" dirty="0" smtClean="0">
                <a:solidFill>
                  <a:srgbClr val="FF0000"/>
                </a:solidFill>
              </a:rPr>
              <a:t>email</a:t>
            </a:r>
            <a:r>
              <a:rPr lang="en-US" altLang="ja-JP" sz="1900" dirty="0" smtClean="0"/>
              <a:t>" /&gt;</a:t>
            </a:r>
            <a:endParaRPr kumimoji="1" lang="en-US" altLang="ja-JP" sz="1900" dirty="0" smtClean="0"/>
          </a:p>
          <a:p>
            <a:r>
              <a:rPr lang="ja-JP" altLang="en-US" dirty="0" smtClean="0"/>
              <a:t>これをフォーム側で以下のように設定</a:t>
            </a:r>
            <a:endParaRPr lang="en-US" altLang="ja-JP" dirty="0" smtClean="0"/>
          </a:p>
          <a:p>
            <a:pPr>
              <a:buNone/>
            </a:pPr>
            <a:r>
              <a:rPr lang="en-US" altLang="ja-JP" sz="2100" dirty="0" smtClean="0"/>
              <a:t>def test(request):</a:t>
            </a:r>
          </a:p>
          <a:p>
            <a:pPr>
              <a:buNone/>
            </a:pPr>
            <a:r>
              <a:rPr lang="en-US" altLang="ja-JP" sz="2100" dirty="0" smtClean="0"/>
              <a:t>     f = testForm({'</a:t>
            </a:r>
            <a:r>
              <a:rPr lang="en-US" altLang="ja-JP" sz="2100" dirty="0" smtClean="0">
                <a:solidFill>
                  <a:srgbClr val="92D050"/>
                </a:solidFill>
              </a:rPr>
              <a:t>name</a:t>
            </a:r>
            <a:r>
              <a:rPr lang="en-US" altLang="ja-JP" sz="2100" dirty="0" smtClean="0"/>
              <a:t>':'taro', '</a:t>
            </a:r>
            <a:r>
              <a:rPr lang="en-US" altLang="ja-JP" sz="2100" dirty="0" smtClean="0">
                <a:solidFill>
                  <a:srgbClr val="FF0000"/>
                </a:solidFill>
              </a:rPr>
              <a:t>email</a:t>
            </a:r>
            <a:r>
              <a:rPr lang="en-US" altLang="ja-JP" sz="2100" dirty="0" smtClean="0"/>
              <a:t>':'test@test.com'})</a:t>
            </a:r>
          </a:p>
          <a:p>
            <a:pPr>
              <a:buNone/>
            </a:pPr>
            <a:r>
              <a:rPr lang="en-US" altLang="ja-JP" sz="2100" dirty="0" smtClean="0"/>
              <a:t>     return render_to_response('test.html', {‘form1': f})</a:t>
            </a:r>
            <a:endParaRPr kumimoji="1" lang="en-US" altLang="ja-JP" sz="2100" dirty="0" smtClean="0"/>
          </a:p>
          <a:p>
            <a:r>
              <a:rPr lang="ja-JP" altLang="en-US" dirty="0" smtClean="0"/>
              <a:t>つまり、ロジックを画面側に埋め込んでいない！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→デザインとロジックの分離が可能</a:t>
            </a:r>
            <a:endParaRPr lang="en-US" altLang="ja-JP" dirty="0" smtClean="0"/>
          </a:p>
          <a:p>
            <a:r>
              <a:rPr lang="ja-JP" altLang="en-US" dirty="0" smtClean="0"/>
              <a:t>ただし、リスト等は</a:t>
            </a:r>
            <a:r>
              <a:rPr lang="en-US" altLang="ja-JP" dirty="0" smtClean="0"/>
              <a:t>{</a:t>
            </a:r>
            <a:r>
              <a:rPr lang="ja-JP" altLang="en-US" dirty="0" smtClean="0"/>
              <a:t>リスト名</a:t>
            </a:r>
            <a:r>
              <a:rPr lang="en-US" altLang="ja-JP" dirty="0" smtClean="0"/>
              <a:t>}</a:t>
            </a:r>
            <a:r>
              <a:rPr lang="ja-JP" altLang="en-US" dirty="0" smtClean="0"/>
              <a:t>のようにロジックを記載するため、</a:t>
            </a:r>
            <a:r>
              <a:rPr lang="en-US" altLang="ja-JP" dirty="0" smtClean="0"/>
              <a:t>Lift</a:t>
            </a:r>
            <a:r>
              <a:rPr lang="ja-JP" altLang="en-US" dirty="0" smtClean="0"/>
              <a:t>のように完全分離ではない。</a:t>
            </a:r>
            <a:endParaRPr lang="en-US" altLang="ja-JP" dirty="0" smtClean="0"/>
          </a:p>
          <a:p>
            <a:r>
              <a:rPr lang="en-US" altLang="ja-JP" dirty="0" smtClean="0"/>
              <a:t>Struts</a:t>
            </a:r>
            <a:r>
              <a:rPr lang="ja-JP" altLang="en-US" dirty="0" smtClean="0"/>
              <a:t>タグよりは分離できているためかなりいい！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4.</a:t>
            </a:r>
            <a:r>
              <a:rPr lang="ja-JP" altLang="en-US" dirty="0" smtClean="0"/>
              <a:t>画面レイアウト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サイトのほぼレイアウトが決まっている</a:t>
            </a:r>
            <a:endParaRPr lang="en-US" altLang="ja-JP" dirty="0" smtClean="0"/>
          </a:p>
          <a:p>
            <a:r>
              <a:rPr kumimoji="1" lang="ja-JP" altLang="en-US" dirty="0" smtClean="0"/>
              <a:t>例えば、メニューが左側など。</a:t>
            </a:r>
            <a:endParaRPr kumimoji="1" lang="en-US" altLang="ja-JP" dirty="0" smtClean="0"/>
          </a:p>
          <a:p>
            <a:r>
              <a:rPr lang="en-US" altLang="ja-JP" dirty="0" smtClean="0"/>
              <a:t>Struts</a:t>
            </a:r>
            <a:r>
              <a:rPr lang="ja-JP" altLang="en-US" dirty="0" smtClean="0"/>
              <a:t>でいう、</a:t>
            </a:r>
            <a:r>
              <a:rPr lang="en-US" altLang="ja-JP" dirty="0" smtClean="0"/>
              <a:t>Tiles</a:t>
            </a:r>
            <a:r>
              <a:rPr lang="ja-JP" altLang="en-US" dirty="0" smtClean="0"/>
              <a:t>のような機能がないと画面修正が入った段階で厳しい・・・。</a:t>
            </a:r>
            <a:endParaRPr lang="en-US" altLang="ja-JP" dirty="0" smtClean="0"/>
          </a:p>
          <a:p>
            <a:r>
              <a:rPr lang="ja-JP" altLang="en-US" dirty="0" smtClean="0"/>
              <a:t>選定した</a:t>
            </a:r>
            <a:r>
              <a:rPr lang="en-US" altLang="ja-JP" dirty="0" smtClean="0"/>
              <a:t>3</a:t>
            </a:r>
            <a:r>
              <a:rPr lang="ja-JP" altLang="en-US" dirty="0" smtClean="0"/>
              <a:t>種類とも実現可能なため問題なし。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→内容は想像できる感じなので省略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5</a:t>
            </a:r>
            <a:r>
              <a:rPr kumimoji="1" lang="en-US" altLang="ja-JP" dirty="0" smtClean="0"/>
              <a:t>.</a:t>
            </a:r>
            <a:r>
              <a:rPr lang="ja-JP" altLang="en-US" dirty="0" smtClean="0"/>
              <a:t>入力チェック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/>
              <a:t>HMTL5</a:t>
            </a:r>
            <a:r>
              <a:rPr lang="ja-JP" altLang="en-US" dirty="0" smtClean="0"/>
              <a:t>により、クライアント側でチェック</a:t>
            </a:r>
            <a:endParaRPr lang="en-US" altLang="ja-JP" dirty="0" smtClean="0"/>
          </a:p>
          <a:p>
            <a:r>
              <a:rPr lang="ja-JP" altLang="en-US" dirty="0" smtClean="0"/>
              <a:t>ただし、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システムでサーバ側の入力チェックは必須であり、簡素に記述できることが重要</a:t>
            </a:r>
            <a:endParaRPr lang="en-US" altLang="ja-JP" dirty="0" smtClean="0"/>
          </a:p>
          <a:p>
            <a:r>
              <a:rPr kumimoji="1" lang="ja-JP" altLang="en-US" dirty="0" smtClean="0"/>
              <a:t>また、独自に拡張できることも必須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→これについては</a:t>
            </a:r>
            <a:r>
              <a:rPr lang="en-US" altLang="ja-JP" dirty="0" smtClean="0"/>
              <a:t>3</a:t>
            </a:r>
            <a:r>
              <a:rPr lang="ja-JP" altLang="en-US" dirty="0" smtClean="0"/>
              <a:t>フレームワークとも可能</a:t>
            </a:r>
            <a:endParaRPr lang="en-US" altLang="ja-JP" dirty="0" smtClean="0"/>
          </a:p>
          <a:p>
            <a:r>
              <a:rPr lang="en-US" altLang="ja-JP" dirty="0" smtClean="0"/>
              <a:t>Struts1</a:t>
            </a:r>
            <a:r>
              <a:rPr lang="ja-JP" altLang="en-US" dirty="0" smtClean="0"/>
              <a:t>系のように</a:t>
            </a:r>
            <a:r>
              <a:rPr lang="en-US" altLang="ja-JP" dirty="0" smtClean="0"/>
              <a:t>Action</a:t>
            </a:r>
            <a:r>
              <a:rPr lang="ja-JP" altLang="en-US" dirty="0" smtClean="0"/>
              <a:t>クラスに記述したり、</a:t>
            </a:r>
            <a:r>
              <a:rPr lang="en-US" altLang="ja-JP" dirty="0" smtClean="0"/>
              <a:t>XML</a:t>
            </a:r>
            <a:r>
              <a:rPr lang="ja-JP" altLang="en-US" dirty="0" smtClean="0"/>
              <a:t>ファイルに記述する方式は避けたい</a:t>
            </a:r>
            <a:endParaRPr lang="en-US" altLang="ja-JP" dirty="0" smtClean="0"/>
          </a:p>
          <a:p>
            <a:r>
              <a:rPr lang="ja-JP" altLang="en-US" dirty="0" smtClean="0"/>
              <a:t>各種フレームワークについてみていきましょう！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5-1.</a:t>
            </a:r>
            <a:r>
              <a:rPr lang="ja-JP" altLang="en-US" dirty="0" smtClean="0"/>
              <a:t>入力チェック</a:t>
            </a:r>
            <a:r>
              <a:rPr lang="en-US" altLang="ja-JP" dirty="0" smtClean="0"/>
              <a:t>(Playframework)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ja-JP" altLang="en-US" dirty="0" smtClean="0"/>
              <a:t>チェックはコントローラで実施</a:t>
            </a:r>
            <a:endParaRPr lang="en-US" altLang="ja-JP" dirty="0" smtClean="0"/>
          </a:p>
          <a:p>
            <a:pPr>
              <a:buNone/>
            </a:pPr>
            <a:r>
              <a:rPr lang="en-US" altLang="ja-JP" sz="1900" dirty="0" smtClean="0"/>
              <a:t>Form&lt;Test&gt; testForm = form(Test.class).bindFromRequest();    if(testForm.hasErrors()) {</a:t>
            </a:r>
          </a:p>
          <a:p>
            <a:pPr>
              <a:buNone/>
            </a:pPr>
            <a:r>
              <a:rPr lang="en-US" altLang="ja-JP" sz="1900" dirty="0" smtClean="0"/>
              <a:t>        // </a:t>
            </a:r>
            <a:r>
              <a:rPr lang="ja-JP" altLang="en-US" sz="1900" dirty="0" smtClean="0"/>
              <a:t>エラー処理</a:t>
            </a:r>
          </a:p>
          <a:p>
            <a:pPr>
              <a:buNone/>
            </a:pPr>
            <a:r>
              <a:rPr lang="ja-JP" altLang="en-US" sz="1900" dirty="0" smtClean="0"/>
              <a:t>    </a:t>
            </a:r>
            <a:r>
              <a:rPr lang="en-US" altLang="ja-JP" sz="1900" dirty="0" smtClean="0"/>
              <a:t>}</a:t>
            </a:r>
            <a:endParaRPr kumimoji="1" lang="en-US" altLang="ja-JP" sz="1900" dirty="0" smtClean="0"/>
          </a:p>
          <a:p>
            <a:r>
              <a:rPr lang="en-US" altLang="ja-JP" dirty="0" smtClean="0"/>
              <a:t>Test.class</a:t>
            </a:r>
            <a:r>
              <a:rPr lang="ja-JP" altLang="en-US" dirty="0" smtClean="0"/>
              <a:t>内のフィールドにチェックを記述</a:t>
            </a:r>
            <a:endParaRPr lang="en-US" altLang="ja-JP" dirty="0" smtClean="0"/>
          </a:p>
          <a:p>
            <a:pPr>
              <a:buNone/>
            </a:pPr>
            <a:r>
              <a:rPr lang="en-US" altLang="ja-JP" sz="2100" dirty="0" smtClean="0">
                <a:solidFill>
                  <a:srgbClr val="FF0000"/>
                </a:solidFill>
              </a:rPr>
              <a:t>@Required</a:t>
            </a:r>
          </a:p>
          <a:p>
            <a:pPr>
              <a:buNone/>
            </a:pPr>
            <a:r>
              <a:rPr lang="en-US" altLang="ja-JP" sz="2100" dirty="0" smtClean="0">
                <a:solidFill>
                  <a:srgbClr val="FF0000"/>
                </a:solidFill>
              </a:rPr>
              <a:t>@MinLength(4)</a:t>
            </a:r>
          </a:p>
          <a:p>
            <a:pPr>
              <a:buNone/>
            </a:pPr>
            <a:r>
              <a:rPr lang="en-US" altLang="ja-JP" sz="2100" dirty="0" smtClean="0">
                <a:solidFill>
                  <a:srgbClr val="FF0000"/>
                </a:solidFill>
              </a:rPr>
              <a:t>public String username;</a:t>
            </a:r>
          </a:p>
          <a:p>
            <a:pPr>
              <a:buNone/>
            </a:pPr>
            <a:endParaRPr lang="en-US" altLang="ja-JP" sz="2100" dirty="0" smtClean="0"/>
          </a:p>
          <a:p>
            <a:pPr>
              <a:buNone/>
            </a:pPr>
            <a:r>
              <a:rPr lang="en-US" altLang="ja-JP" sz="2100" dirty="0" smtClean="0">
                <a:solidFill>
                  <a:srgbClr val="00B050"/>
                </a:solidFill>
              </a:rPr>
              <a:t>@Required</a:t>
            </a:r>
          </a:p>
          <a:p>
            <a:pPr>
              <a:buNone/>
            </a:pPr>
            <a:r>
              <a:rPr lang="en-US" altLang="ja-JP" sz="2100" dirty="0" smtClean="0">
                <a:solidFill>
                  <a:srgbClr val="00B050"/>
                </a:solidFill>
              </a:rPr>
              <a:t>@Email</a:t>
            </a:r>
          </a:p>
          <a:p>
            <a:pPr>
              <a:buNone/>
            </a:pPr>
            <a:r>
              <a:rPr lang="en-US" altLang="ja-JP" sz="2100" dirty="0" smtClean="0">
                <a:solidFill>
                  <a:srgbClr val="00B050"/>
                </a:solidFill>
              </a:rPr>
              <a:t>public String email;</a:t>
            </a:r>
            <a:endParaRPr kumimoji="1" lang="en-US" altLang="ja-JP" sz="2100" dirty="0" smtClean="0">
              <a:solidFill>
                <a:srgbClr val="00B050"/>
              </a:solidFill>
            </a:endParaRPr>
          </a:p>
          <a:p>
            <a:r>
              <a:rPr lang="ja-JP" altLang="en-US" dirty="0" smtClean="0"/>
              <a:t>フォームに関連付けているエンティティにアノテーションを記述</a:t>
            </a:r>
            <a:endParaRPr lang="en-US" altLang="ja-JP" dirty="0" smtClean="0"/>
          </a:p>
          <a:p>
            <a:r>
              <a:rPr lang="ja-JP" altLang="en-US" dirty="0" smtClean="0"/>
              <a:t>簡素でわかりやすい。</a:t>
            </a:r>
            <a:r>
              <a:rPr lang="en-US" altLang="ja-JP" dirty="0" smtClean="0"/>
              <a:t>Struts2</a:t>
            </a:r>
            <a:r>
              <a:rPr lang="ja-JP" altLang="en-US" dirty="0" smtClean="0"/>
              <a:t>系と似ている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5-2.</a:t>
            </a:r>
            <a:r>
              <a:rPr lang="ja-JP" altLang="en-US" dirty="0" smtClean="0"/>
              <a:t>入力チェック</a:t>
            </a:r>
            <a:r>
              <a:rPr lang="en-US" altLang="ja-JP" dirty="0" smtClean="0"/>
              <a:t>(Lift)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各フィールドに対して記述（今回は</a:t>
            </a:r>
            <a:r>
              <a:rPr lang="en-US" altLang="ja-JP" dirty="0" smtClean="0"/>
              <a:t>desc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>
              <a:buNone/>
            </a:pPr>
            <a:r>
              <a:rPr lang="en-US" altLang="ja-JP" sz="2100" dirty="0" smtClean="0"/>
              <a:t>object desc extends MappedPoliteString(this, 128) { </a:t>
            </a:r>
          </a:p>
          <a:p>
            <a:pPr>
              <a:buNone/>
            </a:pPr>
            <a:r>
              <a:rPr lang="en-US" altLang="ja-JP" sz="2100" dirty="0" smtClean="0"/>
              <a:t>    override def validations = </a:t>
            </a:r>
          </a:p>
          <a:p>
            <a:pPr>
              <a:buNone/>
            </a:pPr>
            <a:r>
              <a:rPr lang="en-US" altLang="ja-JP" sz="2100" dirty="0" smtClean="0"/>
              <a:t>    valMinLen(3, "Description must be 3 characters") _ :: </a:t>
            </a:r>
          </a:p>
          <a:p>
            <a:pPr>
              <a:buNone/>
            </a:pPr>
            <a:r>
              <a:rPr lang="en-US" altLang="ja-JP" sz="2100" dirty="0" smtClean="0"/>
              <a:t>    super.validations </a:t>
            </a:r>
          </a:p>
          <a:p>
            <a:pPr>
              <a:buNone/>
            </a:pPr>
            <a:r>
              <a:rPr lang="en-US" altLang="ja-JP" sz="2100" dirty="0" smtClean="0"/>
              <a:t>}</a:t>
            </a:r>
            <a:endParaRPr kumimoji="1" lang="en-US" altLang="ja-JP" sz="2100" dirty="0" smtClean="0"/>
          </a:p>
          <a:p>
            <a:r>
              <a:rPr kumimoji="1" lang="en-US" altLang="ja-JP" dirty="0" smtClean="0"/>
              <a:t>Play</a:t>
            </a:r>
            <a:r>
              <a:rPr kumimoji="1" lang="ja-JP" altLang="en-US" dirty="0" smtClean="0"/>
              <a:t>、</a:t>
            </a:r>
            <a:r>
              <a:rPr kumimoji="1" lang="en-US" altLang="ja-JP" dirty="0" smtClean="0"/>
              <a:t>Scala</a:t>
            </a:r>
            <a:r>
              <a:rPr kumimoji="1" lang="ja-JP" altLang="en-US" dirty="0" smtClean="0"/>
              <a:t>に比べわかりにくい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 Scala</a:t>
            </a:r>
            <a:r>
              <a:rPr lang="ja-JP" altLang="en-US" dirty="0" smtClean="0"/>
              <a:t>に慣れていないのもあるが・・・。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5-3.</a:t>
            </a:r>
            <a:r>
              <a:rPr lang="ja-JP" altLang="en-US" dirty="0" smtClean="0"/>
              <a:t>入力チェック</a:t>
            </a:r>
            <a:r>
              <a:rPr lang="en-US" altLang="ja-JP" dirty="0" smtClean="0"/>
              <a:t>(Django)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入力チェックは</a:t>
            </a:r>
            <a:r>
              <a:rPr lang="ja-JP" altLang="en-US" dirty="0" smtClean="0">
                <a:solidFill>
                  <a:srgbClr val="00B050"/>
                </a:solidFill>
              </a:rPr>
              <a:t>デフォルト</a:t>
            </a:r>
            <a:r>
              <a:rPr lang="ja-JP" altLang="en-US" dirty="0" smtClean="0"/>
              <a:t>で必須チェックあり</a:t>
            </a:r>
            <a:endParaRPr lang="en-US" altLang="ja-JP" dirty="0" smtClean="0"/>
          </a:p>
          <a:p>
            <a:pPr>
              <a:buNone/>
            </a:pPr>
            <a:r>
              <a:rPr lang="en-US" altLang="ja-JP" sz="1900" dirty="0" smtClean="0"/>
              <a:t>class TestForm(forms.Form):</a:t>
            </a:r>
          </a:p>
          <a:p>
            <a:pPr>
              <a:buNone/>
            </a:pPr>
            <a:r>
              <a:rPr lang="en-US" altLang="ja-JP" sz="1900" dirty="0" smtClean="0"/>
              <a:t>     name = forms.CharField(required=False, max_length=20)</a:t>
            </a:r>
          </a:p>
          <a:p>
            <a:pPr>
              <a:buNone/>
            </a:pPr>
            <a:r>
              <a:rPr lang="en-US" altLang="ja-JP" sz="1900" dirty="0" smtClean="0"/>
              <a:t>     </a:t>
            </a:r>
            <a:r>
              <a:rPr lang="en-US" altLang="ja-JP" sz="1900" dirty="0" smtClean="0">
                <a:solidFill>
                  <a:srgbClr val="00B050"/>
                </a:solidFill>
              </a:rPr>
              <a:t>email = forms.EmailField()</a:t>
            </a:r>
          </a:p>
          <a:p>
            <a:r>
              <a:rPr lang="en-US" altLang="ja-JP" dirty="0" smtClean="0"/>
              <a:t>Play</a:t>
            </a:r>
            <a:r>
              <a:rPr lang="ja-JP" altLang="en-US" dirty="0" smtClean="0"/>
              <a:t>同様にシンプルでわかりやすい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6</a:t>
            </a:r>
            <a:r>
              <a:rPr kumimoji="1" lang="en-US" altLang="ja-JP" dirty="0" smtClean="0"/>
              <a:t>.</a:t>
            </a:r>
            <a:r>
              <a:rPr lang="ja-JP" altLang="en-US" dirty="0" smtClean="0"/>
              <a:t>設定ファイル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基本的にどのフレームワークも</a:t>
            </a:r>
            <a:r>
              <a:rPr lang="en-US" altLang="ja-JP" dirty="0" smtClean="0"/>
              <a:t>CoC</a:t>
            </a:r>
            <a:r>
              <a:rPr lang="ja-JP" altLang="en-US" dirty="0" smtClean="0"/>
              <a:t>系であり、設定ファイルが少ない</a:t>
            </a:r>
            <a:endParaRPr lang="en-US" altLang="ja-JP" dirty="0" smtClean="0"/>
          </a:p>
          <a:p>
            <a:r>
              <a:rPr lang="ja-JP" altLang="en-US" dirty="0" smtClean="0"/>
              <a:t>細かい設定については省略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→マニュアル等を見てください・・・。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検討結果まとめ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点数で言うと「</a:t>
            </a:r>
            <a:r>
              <a:rPr lang="en-US" altLang="ja-JP" dirty="0" smtClean="0"/>
              <a:t>Playframework(Java)</a:t>
            </a:r>
            <a:r>
              <a:rPr lang="ja-JP" altLang="en-US" dirty="0" smtClean="0"/>
              <a:t>」で決定？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→スキルアップする要素が少ないので</a:t>
            </a:r>
            <a:r>
              <a:rPr lang="en-US" altLang="ja-JP" dirty="0" smtClean="0"/>
              <a:t>NG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次点の「</a:t>
            </a:r>
            <a:r>
              <a:rPr lang="en-US" altLang="ja-JP" dirty="0" smtClean="0"/>
              <a:t>Django(Python)</a:t>
            </a:r>
            <a:r>
              <a:rPr lang="ja-JP" altLang="en-US" dirty="0" smtClean="0"/>
              <a:t>」にする？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→人気言語</a:t>
            </a:r>
            <a:r>
              <a:rPr lang="en-US" altLang="ja-JP" dirty="0" smtClean="0"/>
              <a:t>(Java</a:t>
            </a:r>
            <a:r>
              <a:rPr lang="ja-JP" altLang="en-US" dirty="0" smtClean="0"/>
              <a:t>等</a:t>
            </a:r>
            <a:r>
              <a:rPr lang="en-US" altLang="ja-JP" dirty="0" smtClean="0"/>
              <a:t>)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へシフトする可能性は低。大規模では厳しいので</a:t>
            </a:r>
            <a:r>
              <a:rPr lang="en-US" altLang="ja-JP" dirty="0" smtClean="0"/>
              <a:t>NG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最後の砦「</a:t>
            </a:r>
            <a:r>
              <a:rPr lang="en-US" altLang="ja-JP" dirty="0" smtClean="0"/>
              <a:t>Lift</a:t>
            </a:r>
            <a:r>
              <a:rPr lang="ja-JP" altLang="en-US" dirty="0" smtClean="0"/>
              <a:t>」で決まり？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→日本での人気も微妙で難易度も低くないため、日の目を見ないリスクが高いので</a:t>
            </a:r>
            <a:r>
              <a:rPr lang="en-US" altLang="ja-JP" dirty="0" smtClean="0"/>
              <a:t>NG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ということで</a:t>
            </a:r>
            <a:r>
              <a:rPr lang="en-US" altLang="ja-JP" dirty="0" smtClean="0"/>
              <a:t>Playframework2</a:t>
            </a:r>
            <a:r>
              <a:rPr lang="ja-JP" altLang="en-US" dirty="0" smtClean="0"/>
              <a:t>系</a:t>
            </a:r>
            <a:r>
              <a:rPr lang="en-US" altLang="ja-JP" dirty="0" smtClean="0"/>
              <a:t>(Scala)</a:t>
            </a:r>
            <a:r>
              <a:rPr lang="ja-JP" altLang="en-US" dirty="0" smtClean="0"/>
              <a:t>でどう？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なぜ、</a:t>
            </a:r>
            <a:r>
              <a:rPr lang="en-US" altLang="ja-JP" dirty="0" smtClean="0"/>
              <a:t>PlayFramework(Scala)</a:t>
            </a:r>
            <a:r>
              <a:rPr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Play</a:t>
            </a:r>
            <a:r>
              <a:rPr lang="ja-JP" altLang="en-US" dirty="0" smtClean="0"/>
              <a:t>は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系で人気が出る可能性有り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で</a:t>
            </a:r>
            <a:r>
              <a:rPr lang="en-US" altLang="ja-JP" dirty="0" smtClean="0"/>
              <a:t>CoC</a:t>
            </a:r>
            <a:r>
              <a:rPr lang="ja-JP" altLang="en-US" dirty="0" smtClean="0"/>
              <a:t>系は少ない</a:t>
            </a:r>
            <a:r>
              <a:rPr lang="en-US" altLang="ja-JP" dirty="0" smtClean="0"/>
              <a:t>(Struts2</a:t>
            </a:r>
            <a:r>
              <a:rPr lang="ja-JP" altLang="en-US" dirty="0" smtClean="0"/>
              <a:t>系もそうだが人気はぜんぜん出ていない・・・。</a:t>
            </a:r>
            <a:r>
              <a:rPr lang="en-US" altLang="ja-JP" dirty="0" smtClean="0"/>
              <a:t>)</a:t>
            </a:r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Play</a:t>
            </a:r>
            <a:r>
              <a:rPr lang="ja-JP" altLang="en-US" dirty="0" smtClean="0"/>
              <a:t>技術者は少ないので高メリット。</a:t>
            </a:r>
            <a:r>
              <a:rPr lang="en-US" altLang="ja-JP" dirty="0" smtClean="0"/>
              <a:t>(Google</a:t>
            </a:r>
            <a:r>
              <a:rPr lang="ja-JP" altLang="en-US" dirty="0" smtClean="0"/>
              <a:t>で検索してもサンプルソースレベルばかり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Scala</a:t>
            </a:r>
            <a:r>
              <a:rPr lang="ja-JP" altLang="en-US" dirty="0" smtClean="0"/>
              <a:t>テンプレート評判悪くない？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→使えなかった場合、「</a:t>
            </a:r>
            <a:r>
              <a:rPr lang="en-US" altLang="ja-JP" dirty="0" smtClean="0"/>
              <a:t>Groovy Templates plugin</a:t>
            </a:r>
            <a:r>
              <a:rPr lang="ja-JP" altLang="en-US" dirty="0" smtClean="0"/>
              <a:t>」で</a:t>
            </a:r>
            <a:r>
              <a:rPr lang="en-US" altLang="ja-JP" dirty="0" smtClean="0"/>
              <a:t>1</a:t>
            </a:r>
            <a:r>
              <a:rPr lang="ja-JP" altLang="en-US" dirty="0" smtClean="0"/>
              <a:t>系と同じ感じで可能。</a:t>
            </a:r>
            <a:r>
              <a:rPr lang="en-US" altLang="ja-JP" dirty="0" smtClean="0"/>
              <a:t>(2</a:t>
            </a:r>
            <a:r>
              <a:rPr lang="ja-JP" altLang="en-US" dirty="0" smtClean="0"/>
              <a:t>系のコンパイル時にエラーが出せる思想が台無しですが・・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そもそも、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って人気無いでしょう？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→関数型のスキルアップチャンス</a:t>
            </a:r>
            <a:r>
              <a:rPr lang="en-US" altLang="ja-JP" dirty="0" smtClean="0"/>
              <a:t>(</a:t>
            </a:r>
            <a:r>
              <a:rPr lang="ja-JP" altLang="en-US" dirty="0" smtClean="0"/>
              <a:t>気がついたら「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ではこうだった」のにと恥ずかしい人にならないために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スクリプト系</a:t>
            </a:r>
            <a:r>
              <a:rPr lang="en-US" altLang="ja-JP" dirty="0" smtClean="0"/>
              <a:t>(PHP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Ruby</a:t>
            </a:r>
            <a:r>
              <a:rPr lang="en-US" altLang="ja-JP" dirty="0" smtClean="0"/>
              <a:t>)</a:t>
            </a:r>
            <a:r>
              <a:rPr lang="ja-JP" altLang="en-US" dirty="0" smtClean="0"/>
              <a:t>から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へ流れる可能性あり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→海外サイトでは一部、そういった傾向あり</a:t>
            </a:r>
            <a:endParaRPr lang="en-US" altLang="ja-JP" dirty="0" smtClean="0"/>
          </a:p>
          <a:p>
            <a:r>
              <a:rPr lang="en-US" altLang="ja-JP" dirty="0"/>
              <a:t>JDK8</a:t>
            </a:r>
            <a:r>
              <a:rPr lang="ja-JP" altLang="en-US" dirty="0"/>
              <a:t>では</a:t>
            </a:r>
            <a:r>
              <a:rPr lang="en-US" altLang="ja-JP" dirty="0"/>
              <a:t>JDK7</a:t>
            </a:r>
            <a:r>
              <a:rPr lang="ja-JP" altLang="en-US" dirty="0"/>
              <a:t>以前には無い</a:t>
            </a:r>
            <a:r>
              <a:rPr lang="en-US" altLang="ja-JP" dirty="0" err="1"/>
              <a:t>Scala</a:t>
            </a:r>
            <a:r>
              <a:rPr lang="ja-JP" altLang="en-US" dirty="0"/>
              <a:t>同等の機能がある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で事前にスキルを身につけておくことで今後スムーズ！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JDK8</a:t>
            </a:r>
            <a:r>
              <a:rPr kumimoji="1" lang="ja-JP" altLang="en-US" dirty="0" smtClean="0"/>
              <a:t>の機能って？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ja-JP" altLang="en-US" dirty="0" smtClean="0"/>
              <a:t>ラムダ式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→クロージャ</a:t>
            </a:r>
            <a:r>
              <a:rPr lang="ja-JP" altLang="en-US" dirty="0" smtClean="0"/>
              <a:t>は微妙な実装みたい</a:t>
            </a:r>
            <a:r>
              <a:rPr lang="ja-JP" altLang="en-US" dirty="0" smtClean="0"/>
              <a:t>ですが・・・。</a:t>
            </a:r>
            <a:endParaRPr lang="en-US" altLang="ja-JP" dirty="0" smtClean="0"/>
          </a:p>
          <a:p>
            <a:r>
              <a:rPr lang="ja-JP" altLang="en-US" dirty="0" smtClean="0"/>
              <a:t>高級関数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→高級関数を使用したコレクション処理は便利ですね。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→特にフィルタ機能はソースが簡素になっていい！</a:t>
            </a:r>
            <a:endParaRPr lang="en-US" altLang="ja-JP" dirty="0" smtClean="0"/>
          </a:p>
          <a:p>
            <a:r>
              <a:rPr lang="ja-JP" altLang="en-US" dirty="0" smtClean="0"/>
              <a:t>関数連鎖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→俺が慣れてないだけかもしれませんが見にくい・・・。</a:t>
            </a:r>
            <a:endParaRPr lang="en-US" altLang="ja-JP" dirty="0" smtClean="0"/>
          </a:p>
          <a:p>
            <a:r>
              <a:rPr lang="ja-JP" altLang="en-US" dirty="0" smtClean="0"/>
              <a:t>仮想拡張メソッド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だと「</a:t>
            </a:r>
            <a:r>
              <a:rPr lang="en-US" altLang="ja-JP" dirty="0" smtClean="0"/>
              <a:t>trait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上記の意味がわかってない人は勉強不足のため、少なくても概要程度は調べておくことをお薦めします。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 http://www.infoq.com/jp/articles/java-8-vs-scala</a:t>
            </a:r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前提条件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機能は「自己評価」、「勤務表」、「掲示板」、「ログイン機能」を</a:t>
            </a:r>
            <a:r>
              <a:rPr lang="ja-JP" altLang="en-US" dirty="0" smtClean="0"/>
              <a:t>想定</a:t>
            </a:r>
            <a:endParaRPr lang="en-US" altLang="ja-JP" dirty="0" smtClean="0"/>
          </a:p>
          <a:p>
            <a:r>
              <a:rPr lang="ja-JP" altLang="en-US" dirty="0"/>
              <a:t>使用するフレームワーク等は全て無料であるが未来があるものを使用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r>
              <a:rPr lang="ja-JP" altLang="en-US" dirty="0"/>
              <a:t>作るにあたり最適なフレームワーク、ソフトを提供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r>
              <a:rPr lang="ja-JP" altLang="en-US" dirty="0"/>
              <a:t>画面は</a:t>
            </a:r>
            <a:r>
              <a:rPr lang="en-US" altLang="ja-JP" dirty="0"/>
              <a:t>HTML5</a:t>
            </a:r>
            <a:r>
              <a:rPr lang="ja-JP" altLang="en-US" dirty="0"/>
              <a:t>で作成することが</a:t>
            </a:r>
            <a:r>
              <a:rPr lang="ja-JP" altLang="en-US" dirty="0" smtClean="0"/>
              <a:t>前提</a:t>
            </a:r>
            <a:endParaRPr lang="en-US" altLang="ja-JP" dirty="0" smtClean="0"/>
          </a:p>
          <a:p>
            <a:r>
              <a:rPr lang="en-US" altLang="ja-JP" dirty="0"/>
              <a:t>PC</a:t>
            </a:r>
            <a:r>
              <a:rPr lang="ja-JP" altLang="en-US" dirty="0" err="1"/>
              <a:t>、</a:t>
            </a:r>
            <a:r>
              <a:rPr lang="ja-JP" altLang="en-US" dirty="0"/>
              <a:t>スマートフォンに対応できるような構成を考えること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514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最終結</a:t>
            </a:r>
            <a:r>
              <a:rPr lang="ja-JP" altLang="en-US" dirty="0"/>
              <a:t>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システムは</a:t>
            </a:r>
            <a:r>
              <a:rPr lang="en-US" altLang="ja-JP" dirty="0" smtClean="0"/>
              <a:t>Playframework2</a:t>
            </a:r>
            <a:r>
              <a:rPr lang="ja-JP" altLang="en-US" dirty="0" smtClean="0"/>
              <a:t>系（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）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テンプレートに問題がある場合は「</a:t>
            </a:r>
            <a:r>
              <a:rPr lang="en-US" altLang="ja-JP" dirty="0" smtClean="0"/>
              <a:t>Groovy Templates plugin</a:t>
            </a:r>
            <a:r>
              <a:rPr lang="ja-JP" altLang="en-US" dirty="0" smtClean="0"/>
              <a:t>」を使用</a:t>
            </a:r>
            <a:endParaRPr lang="en-US" altLang="ja-JP" dirty="0" smtClean="0"/>
          </a:p>
          <a:p>
            <a:r>
              <a:rPr lang="ja-JP" altLang="en-US" dirty="0" smtClean="0"/>
              <a:t>メイン処理以外の一部に「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→バッチ処理等で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r>
              <a:rPr lang="ja-JP" altLang="en-US" dirty="0" smtClean="0"/>
              <a:t>将来、モバイル対応時には「</a:t>
            </a:r>
            <a:r>
              <a:rPr lang="en-US" altLang="ja-JP" dirty="0" smtClean="0"/>
              <a:t>JQueryMobile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→勤務管理などはスマートフォン対応したい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90444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先月までの検討内容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Java</a:t>
            </a:r>
            <a:r>
              <a:rPr lang="ja-JP" altLang="en-US" dirty="0" smtClean="0"/>
              <a:t>で開発だとスキルアップにならないのでは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PlayFramework1</a:t>
            </a:r>
            <a:r>
              <a:rPr lang="ja-JP" altLang="en-US" dirty="0" smtClean="0"/>
              <a:t>系では新しい要素が薄くない？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→まして</a:t>
            </a:r>
            <a:r>
              <a:rPr lang="en-US" altLang="ja-JP" dirty="0" smtClean="0"/>
              <a:t>2</a:t>
            </a:r>
            <a:r>
              <a:rPr lang="ja-JP" altLang="en-US" dirty="0" smtClean="0"/>
              <a:t>系でてるのに</a:t>
            </a:r>
            <a:r>
              <a:rPr lang="en-US" altLang="ja-JP" dirty="0" smtClean="0"/>
              <a:t>1</a:t>
            </a:r>
            <a:r>
              <a:rPr lang="ja-JP" altLang="en-US" dirty="0" smtClean="0"/>
              <a:t>系っていまさらないでしょう・・・。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→じゃあ、他のフレームワークは？</a:t>
            </a:r>
            <a:endParaRPr lang="en-US" altLang="ja-JP" dirty="0" smtClean="0"/>
          </a:p>
          <a:p>
            <a:r>
              <a:rPr lang="en-US" altLang="ja-JP" dirty="0" smtClean="0"/>
              <a:t>Lift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）ってどう？マイナーすぎないか。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→そもそも</a:t>
            </a:r>
            <a:r>
              <a:rPr lang="en-US" altLang="ja-JP" dirty="0" smtClean="0"/>
              <a:t>Scala</a:t>
            </a:r>
            <a:r>
              <a:rPr lang="ja-JP" altLang="en-US" dirty="0" smtClean="0"/>
              <a:t>ってどうなの？</a:t>
            </a:r>
            <a:endParaRPr lang="en-US" altLang="ja-JP" dirty="0" smtClean="0"/>
          </a:p>
          <a:p>
            <a:r>
              <a:rPr lang="ja-JP" altLang="en-US" dirty="0" smtClean="0"/>
              <a:t>対抗馬として</a:t>
            </a:r>
            <a:r>
              <a:rPr lang="en-US" altLang="ja-JP" dirty="0" smtClean="0"/>
              <a:t>Django</a:t>
            </a:r>
            <a:r>
              <a:rPr lang="ja-JP" altLang="en-US" dirty="0" smtClean="0"/>
              <a:t>（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）はどう？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Google App Engine</a:t>
            </a:r>
            <a:r>
              <a:rPr lang="ja-JP" altLang="en-US" dirty="0" smtClean="0"/>
              <a:t>で使われているよ。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→でも、開発案件で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使っているのほとんど無い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→動的型付けだと実行時にバグ生みやすく大規模厳しい</a:t>
            </a:r>
            <a:endParaRPr lang="en-US" altLang="ja-JP" dirty="0" smtClean="0"/>
          </a:p>
          <a:p>
            <a:r>
              <a:rPr lang="ja-JP" altLang="en-US" dirty="0" smtClean="0"/>
              <a:t>とりあえず、</a:t>
            </a:r>
            <a:r>
              <a:rPr lang="en-US" altLang="ja-JP" dirty="0" smtClean="0"/>
              <a:t>PlayFramework2.02(Java)</a:t>
            </a:r>
            <a:r>
              <a:rPr lang="ja-JP" altLang="en-US" dirty="0" smtClean="0"/>
              <a:t>、</a:t>
            </a:r>
            <a:r>
              <a:rPr lang="en-US" altLang="ja-JP" dirty="0" smtClean="0"/>
              <a:t>Lift2.4(Scala)</a:t>
            </a:r>
            <a:r>
              <a:rPr lang="ja-JP" altLang="en-US" dirty="0" smtClean="0"/>
              <a:t>、</a:t>
            </a:r>
            <a:r>
              <a:rPr lang="en-US" altLang="ja-JP" dirty="0" smtClean="0"/>
              <a:t> Django1.4(Python)</a:t>
            </a:r>
            <a:r>
              <a:rPr lang="ja-JP" altLang="en-US" dirty="0" smtClean="0"/>
              <a:t>で検討しましょう！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21363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各フレームワーク比較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0"/>
                <a:gridCol w="277744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項目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Playframework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Lift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Django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言語人気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◎（</a:t>
                      </a:r>
                      <a:r>
                        <a:rPr kumimoji="1" lang="en-US" altLang="ja-JP" dirty="0" smtClean="0"/>
                        <a:t>Java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×(Scala)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r>
                        <a:rPr kumimoji="1" lang="en-US" altLang="ja-JP" dirty="0" smtClean="0"/>
                        <a:t>(Python)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ドキュメント量（</a:t>
                      </a:r>
                      <a:r>
                        <a:rPr kumimoji="1" lang="en-US" altLang="ja-JP" dirty="0" smtClean="0"/>
                        <a:t>Web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画面モックの流用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画面レイアウト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入力チェック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設定ファイル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少ないこと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使いやすさ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総合点数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67544" y="5229200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3200" dirty="0" smtClean="0"/>
              <a:t>各種フレームワークを上記観点で比較。</a:t>
            </a: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3200" dirty="0" smtClean="0"/>
              <a:t>詳しい説明については以下に記載。</a:t>
            </a: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3200" dirty="0" smtClean="0"/>
              <a:t>HTML5</a:t>
            </a:r>
            <a:r>
              <a:rPr lang="ja-JP" altLang="en-US" sz="3200" dirty="0" smtClean="0"/>
              <a:t>を使用することを前提にしているため、ビュー周りを中心に評価。</a:t>
            </a: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3200" dirty="0" smtClean="0"/>
              <a:t>個人的な主観も入っていると思いますので、激しい突っ込みは勘弁していただけると・・・。</a:t>
            </a: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3200" dirty="0" smtClean="0"/>
              <a:t>総合点数は◎：</a:t>
            </a:r>
            <a:r>
              <a:rPr lang="en-US" altLang="ja-JP" sz="3200" dirty="0" smtClean="0"/>
              <a:t>3</a:t>
            </a:r>
            <a:r>
              <a:rPr lang="ja-JP" altLang="en-US" sz="3200" dirty="0" smtClean="0"/>
              <a:t>、○：</a:t>
            </a:r>
            <a:r>
              <a:rPr lang="en-US" altLang="ja-JP" sz="3200" dirty="0" smtClean="0"/>
              <a:t>2</a:t>
            </a:r>
            <a:r>
              <a:rPr lang="ja-JP" altLang="en-US" sz="3200" dirty="0" smtClean="0"/>
              <a:t>、△：</a:t>
            </a:r>
            <a:r>
              <a:rPr lang="en-US" altLang="ja-JP" sz="3200" dirty="0" smtClean="0"/>
              <a:t>1</a:t>
            </a:r>
            <a:r>
              <a:rPr lang="ja-JP" altLang="en-US" sz="3200" dirty="0" smtClean="0"/>
              <a:t>、</a:t>
            </a:r>
            <a:r>
              <a:rPr lang="en-US" altLang="ja-JP" sz="3200" dirty="0" smtClean="0"/>
              <a:t>×</a:t>
            </a:r>
            <a:r>
              <a:rPr lang="ja-JP" altLang="en-US" sz="3200" dirty="0" smtClean="0"/>
              <a:t>：</a:t>
            </a:r>
            <a:r>
              <a:rPr lang="en-US" altLang="ja-JP" sz="3200" dirty="0" smtClean="0"/>
              <a:t>0</a:t>
            </a:r>
            <a:r>
              <a:rPr lang="ja-JP" altLang="en-US" sz="3200" dirty="0" smtClean="0"/>
              <a:t>で採点</a:t>
            </a: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ja-JP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78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altLang="ja-JP" dirty="0" smtClean="0"/>
              <a:t>1. </a:t>
            </a:r>
            <a:r>
              <a:rPr lang="ja-JP" altLang="en-US" dirty="0" smtClean="0"/>
              <a:t>言語人気（</a:t>
            </a:r>
            <a:r>
              <a:rPr lang="en-US" altLang="ja-JP" dirty="0" smtClean="0"/>
              <a:t>2012/07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483196"/>
              </p:ext>
            </p:extLst>
          </p:nvPr>
        </p:nvGraphicFramePr>
        <p:xfrm>
          <a:off x="611560" y="1268760"/>
          <a:ext cx="6660740" cy="4088255"/>
        </p:xfrm>
        <a:graphic>
          <a:graphicData uri="http://schemas.openxmlformats.org/drawingml/2006/table">
            <a:tbl>
              <a:tblPr/>
              <a:tblGrid>
                <a:gridCol w="1332148"/>
                <a:gridCol w="1332148"/>
                <a:gridCol w="1332148"/>
                <a:gridCol w="1332148"/>
                <a:gridCol w="1332148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Jun 2012</a:t>
                      </a:r>
                      <a:endParaRPr lang="en-US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Jun 2011</a:t>
                      </a:r>
                      <a:endParaRPr lang="en-US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 smtClean="0"/>
                        <a:t>Programming</a:t>
                      </a:r>
                      <a:endParaRPr lang="en-US" altLang="ja-JP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Delta </a:t>
                      </a:r>
                      <a:endParaRPr lang="en-US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Status</a:t>
                      </a:r>
                      <a:endParaRPr lang="en-US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2"/>
                        </a:rPr>
                        <a:t>C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18.331%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+1.05%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3"/>
                        </a:rPr>
                        <a:t>Java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16.087%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-3.16%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4"/>
                        </a:rPr>
                        <a:t>Objective-C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9.335%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+4.15%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768"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5"/>
                        </a:rPr>
                        <a:t>C++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9.118%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+0.10%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6"/>
                        </a:rPr>
                        <a:t>C#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6.668%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+0.45%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367"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7"/>
                        </a:rPr>
                        <a:t>Basic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5.695%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+0.59%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8"/>
                        </a:rPr>
                        <a:t>PHP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5.012%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/>
                        <a:t>-1.17%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9"/>
                        </a:rPr>
                        <a:t>Python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4.000%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/>
                        <a:t>+0.42%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860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 smtClean="0"/>
                        <a:t>・・・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 smtClean="0"/>
                        <a:t>・・・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dirty="0" smtClean="0"/>
                        <a:t>・・・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 smtClean="0"/>
                        <a:t>・・・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 smtClean="0"/>
                        <a:t>・・・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45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?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hlinkClick r:id="rId10"/>
                        </a:rPr>
                        <a:t>Scala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0.237%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?</a:t>
                      </a:r>
                      <a:endParaRPr lang="en-US" altLang="ja-JP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 descr="http://www.tiobe.com/tiobe_index/images/Up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tiobe.com/tiobe_index/images/Down.gi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://www.tiobe.com/tiobe_index/images/Same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tiobe.com/tiobe_index/images/Up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tiobe.com/tiobe_index/images/Up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tiobe.com/tiobe_index/images/Up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www.tiobe.com/tiobe_index/images/Down.gi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tiobe.com/tiobe_index/images/Same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tiobe.com/tiobe_index/images/Down.gi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tiobe.com/tiobe_index/images/Down.gi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www.tiobe.com/tiobe_index/images/Same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iobe.com/tiobe_index/images/Same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www.tiobe.com/tiobe_index/images/Up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395536" y="558924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【</a:t>
            </a:r>
            <a:r>
              <a:rPr lang="ja-JP" altLang="en-US" dirty="0"/>
              <a:t>参考</a:t>
            </a:r>
            <a:r>
              <a:rPr lang="en-US" altLang="ja-JP" dirty="0" smtClean="0"/>
              <a:t>】</a:t>
            </a:r>
            <a:r>
              <a:rPr lang="en-US" altLang="ja-JP" dirty="0" smtClean="0">
                <a:hlinkClick r:id="rId14"/>
              </a:rPr>
              <a:t>http</a:t>
            </a:r>
            <a:r>
              <a:rPr lang="en-US" altLang="ja-JP" dirty="0">
                <a:hlinkClick r:id="rId14"/>
              </a:rPr>
              <a:t>://www.tiobe.com/index.php/content/paperinfo/tpci</a:t>
            </a:r>
            <a:r>
              <a:rPr lang="en-US" altLang="ja-JP" dirty="0" smtClean="0">
                <a:hlinkClick r:id="rId14"/>
              </a:rPr>
              <a:t>/</a:t>
            </a:r>
            <a:endParaRPr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lang="ja-JP" altLang="en-US" dirty="0" smtClean="0"/>
              <a:t>主要検索エンジンに検索された結果を元に算出しているようです。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5271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2.</a:t>
            </a:r>
            <a:r>
              <a:rPr lang="ja-JP" altLang="en-US" dirty="0" smtClean="0"/>
              <a:t> ドキュメント量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656184"/>
                <a:gridCol w="1728192"/>
                <a:gridCol w="1440160"/>
                <a:gridCol w="1512168"/>
                <a:gridCol w="138884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項目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Playframework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Lift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Django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Struts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Web</a:t>
                      </a:r>
                      <a:r>
                        <a:rPr kumimoji="1" lang="ja-JP" altLang="en-US" dirty="0" smtClean="0"/>
                        <a:t>全体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960,000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5,710,000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2,580,000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51,100,000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日本語のみ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300,000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1,400,000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5,990,000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5,580,000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日本語</a:t>
                      </a:r>
                      <a:r>
                        <a:rPr kumimoji="1" lang="en-US" altLang="ja-JP" dirty="0" smtClean="0"/>
                        <a:t>+1</a:t>
                      </a:r>
                      <a:r>
                        <a:rPr kumimoji="1" lang="ja-JP" altLang="en-US" dirty="0" smtClean="0"/>
                        <a:t>年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14,100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6,480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31,900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33,000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日本語</a:t>
                      </a:r>
                      <a:r>
                        <a:rPr kumimoji="1" lang="en-US" altLang="ja-JP" dirty="0" smtClean="0"/>
                        <a:t>+1</a:t>
                      </a:r>
                      <a:r>
                        <a:rPr kumimoji="1" lang="ja-JP" altLang="en-US" dirty="0" smtClean="0"/>
                        <a:t>ヶ月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2,370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1,260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6,650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6,360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日本語</a:t>
                      </a:r>
                      <a:r>
                        <a:rPr kumimoji="1" lang="en-US" altLang="ja-JP" dirty="0" smtClean="0"/>
                        <a:t>+1</a:t>
                      </a:r>
                      <a:r>
                        <a:rPr kumimoji="1" lang="ja-JP" altLang="en-US" dirty="0" smtClean="0"/>
                        <a:t>週間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817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601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3,040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dirty="0" smtClean="0"/>
                        <a:t>2,520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総合結果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◎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ー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67544" y="4077072"/>
            <a:ext cx="8229600" cy="2160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Google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を使用して測定（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2012/07/30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）、参考として「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Struts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」も記載。</a:t>
            </a: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ja-JP" altLang="en-US" sz="3200" dirty="0" smtClean="0"/>
              <a:t>検索キーは「</a:t>
            </a:r>
            <a:r>
              <a:rPr lang="en-US" altLang="ja-JP" sz="3200" dirty="0" smtClean="0"/>
              <a:t>Playframework</a:t>
            </a:r>
            <a:r>
              <a:rPr lang="ja-JP" altLang="en-US" sz="3200" dirty="0" smtClean="0"/>
              <a:t>」、「</a:t>
            </a:r>
            <a:r>
              <a:rPr lang="en-US" altLang="ja-JP" sz="3200" dirty="0" smtClean="0"/>
              <a:t>Scala Lift</a:t>
            </a:r>
            <a:r>
              <a:rPr lang="ja-JP" altLang="en-US" sz="3200" dirty="0" smtClean="0"/>
              <a:t>」、「</a:t>
            </a:r>
            <a:r>
              <a:rPr lang="en-US" altLang="ja-JP" sz="3200" dirty="0" smtClean="0"/>
              <a:t>Python Django</a:t>
            </a:r>
            <a:r>
              <a:rPr lang="ja-JP" altLang="en-US" sz="3200" dirty="0" smtClean="0"/>
              <a:t>」を使用。</a:t>
            </a:r>
            <a:endParaRPr lang="en-US" altLang="ja-JP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ja-JP" altLang="en-US" sz="3200" dirty="0" smtClean="0"/>
              <a:t>「</a:t>
            </a:r>
            <a:r>
              <a:rPr lang="en-US" altLang="ja-JP" sz="3200" dirty="0" smtClean="0"/>
              <a:t>Playframework</a:t>
            </a:r>
            <a:r>
              <a:rPr lang="ja-JP" altLang="en-US" sz="3200" dirty="0" smtClean="0"/>
              <a:t>」は「</a:t>
            </a:r>
            <a:r>
              <a:rPr lang="en-US" altLang="ja-JP" sz="3200" dirty="0" smtClean="0"/>
              <a:t>Play</a:t>
            </a:r>
            <a:r>
              <a:rPr lang="ja-JP" altLang="en-US" sz="3200" dirty="0" smtClean="0"/>
              <a:t>」と略されることが多いため若干不利？</a:t>
            </a:r>
            <a:endParaRPr lang="en-US" altLang="ja-JP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ja-JP" sz="3200" dirty="0" smtClean="0"/>
              <a:t>Django</a:t>
            </a:r>
            <a:r>
              <a:rPr lang="ja-JP" altLang="en-US" sz="3200" dirty="0" smtClean="0"/>
              <a:t>は日本語のみのほうが全体より多い、何故・・・、誰か教えて？？</a:t>
            </a:r>
            <a:endParaRPr lang="en-US" altLang="ja-JP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直近も全般も</a:t>
            </a:r>
            <a:r>
              <a:rPr lang="en-US" altLang="ja-JP" sz="3200" dirty="0" smtClean="0"/>
              <a:t>Django</a:t>
            </a:r>
            <a:r>
              <a:rPr lang="ja-JP" altLang="en-US" sz="3200" dirty="0" smtClean="0"/>
              <a:t>が</a:t>
            </a:r>
            <a:r>
              <a:rPr lang="en-US" altLang="ja-JP" sz="3200" dirty="0" smtClean="0"/>
              <a:t>3</a:t>
            </a:r>
            <a:r>
              <a:rPr lang="ja-JP" altLang="en-US" sz="3200" dirty="0" smtClean="0"/>
              <a:t>つの中では人気が高い。</a:t>
            </a:r>
            <a:r>
              <a:rPr lang="en-US" altLang="ja-JP" sz="3200" dirty="0" smtClean="0"/>
              <a:t>Struts</a:t>
            </a:r>
            <a:r>
              <a:rPr lang="ja-JP" altLang="en-US" sz="3200" dirty="0" smtClean="0"/>
              <a:t>とほぼ同じ件数。</a:t>
            </a:r>
            <a:endParaRPr lang="en-US" altLang="ja-JP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ja-JP" sz="3200" dirty="0" smtClean="0"/>
              <a:t>1</a:t>
            </a:r>
            <a:r>
              <a:rPr lang="ja-JP" altLang="en-US" sz="3200" dirty="0" smtClean="0"/>
              <a:t>年間で言うと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「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Lift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」よりも「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Playframework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」のほうが人気。</a:t>
            </a: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786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3.</a:t>
            </a:r>
            <a:r>
              <a:rPr lang="ja-JP" altLang="en-US" dirty="0" smtClean="0"/>
              <a:t>画面モックの流用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開発において、画面モックを流用できることは重要。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→設計段階で画面モックを作成する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→モックを流用できれば画面開発の工数削減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→ときどき、</a:t>
            </a:r>
            <a:r>
              <a:rPr lang="en-US" altLang="ja-JP" dirty="0" smtClean="0"/>
              <a:t>EXCEL</a:t>
            </a:r>
            <a:r>
              <a:rPr lang="ja-JP" altLang="en-US" dirty="0" smtClean="0"/>
              <a:t>で画面作っている時代遅れな手法を使う会社もあるけど・・・、ありえない、時間の無駄です。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→また、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の原型を残せないとデザイナーが必要な場合、工数が増大</a:t>
            </a:r>
            <a:endParaRPr kumimoji="1" lang="en-US" altLang="ja-JP" dirty="0" smtClean="0"/>
          </a:p>
          <a:p>
            <a:r>
              <a:rPr lang="ja-JP" altLang="en-US" dirty="0" smtClean="0"/>
              <a:t>ではどういったテンプレートがいいか？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HTML</a:t>
            </a:r>
            <a:r>
              <a:rPr lang="ja-JP" altLang="en-US" dirty="0" smtClean="0"/>
              <a:t>の原型をできるだけ残せること</a:t>
            </a:r>
            <a:endParaRPr lang="en-US" altLang="ja-JP" dirty="0" smtClean="0"/>
          </a:p>
          <a:p>
            <a:r>
              <a:rPr lang="ja-JP" altLang="en-US" dirty="0" smtClean="0"/>
              <a:t>各種フレームワークについてみていきましょう！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3-1. </a:t>
            </a:r>
            <a:r>
              <a:rPr lang="ja-JP" altLang="en-US" dirty="0" smtClean="0"/>
              <a:t>モック流用</a:t>
            </a:r>
            <a:r>
              <a:rPr lang="en-US" altLang="ja-JP" dirty="0" smtClean="0"/>
              <a:t>(PlayFramework)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Form template helpers</a:t>
            </a:r>
            <a:r>
              <a:rPr lang="ja-JP" altLang="en-US" dirty="0" smtClean="0"/>
              <a:t>が用意されている</a:t>
            </a: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@helper.form(action = routes.Application.submit()) {</a:t>
            </a:r>
          </a:p>
          <a:p>
            <a:pPr>
              <a:buNone/>
            </a:pPr>
            <a:r>
              <a:rPr lang="en-US" altLang="ja-JP" sz="2000" dirty="0" smtClean="0"/>
              <a:t>    @helper.inputText(myForm("username"))</a:t>
            </a:r>
          </a:p>
          <a:p>
            <a:pPr>
              <a:buNone/>
            </a:pPr>
            <a:r>
              <a:rPr lang="en-US" altLang="ja-JP" sz="2000" dirty="0" smtClean="0"/>
              <a:t>    @helper.inputPassword(myForm("password"))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  <a:endParaRPr kumimoji="1" lang="en-US" altLang="ja-JP" sz="2000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HTML</a:t>
            </a:r>
            <a:r>
              <a:rPr lang="ja-JP" altLang="en-US" dirty="0" smtClean="0"/>
              <a:t>の原型が無く、使い物にならない・・・。</a:t>
            </a:r>
            <a:endParaRPr lang="en-US" altLang="ja-JP" dirty="0" smtClean="0"/>
          </a:p>
          <a:p>
            <a:r>
              <a:rPr lang="ja-JP" altLang="en-US" dirty="0" smtClean="0"/>
              <a:t>他にやり方ないの？</a:t>
            </a:r>
            <a:endParaRPr lang="en-US" altLang="ja-JP" dirty="0" smtClean="0"/>
          </a:p>
          <a:p>
            <a:pPr>
              <a:buNone/>
            </a:pPr>
            <a:r>
              <a:rPr lang="en-US" altLang="ja-JP" sz="2100" dirty="0" smtClean="0"/>
              <a:t>@helper.form(action = routes.Application.submit()) {</a:t>
            </a:r>
          </a:p>
          <a:p>
            <a:pPr>
              <a:buNone/>
            </a:pPr>
            <a:r>
              <a:rPr lang="en-US" altLang="ja-JP" sz="2100" dirty="0" smtClean="0"/>
              <a:t>    &lt;input type="text" name="name" value="@myForm("username").value“&gt;</a:t>
            </a:r>
          </a:p>
          <a:p>
            <a:pPr>
              <a:buNone/>
            </a:pPr>
            <a:r>
              <a:rPr lang="ja-JP" altLang="en-US" sz="2100" dirty="0" smtClean="0"/>
              <a:t>    </a:t>
            </a:r>
            <a:r>
              <a:rPr lang="en-US" altLang="ja-JP" sz="2100" dirty="0" smtClean="0"/>
              <a:t>&lt;input type=“password" name=“password" value=""&gt;</a:t>
            </a:r>
          </a:p>
          <a:p>
            <a:pPr>
              <a:buNone/>
            </a:pPr>
            <a:r>
              <a:rPr lang="en-US" altLang="ja-JP" sz="2100" dirty="0" smtClean="0"/>
              <a:t>}</a:t>
            </a:r>
            <a:endParaRPr kumimoji="1" lang="en-US" altLang="ja-JP" sz="2100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Form</a:t>
            </a:r>
            <a:r>
              <a:rPr kumimoji="1" lang="ja-JP" altLang="en-US" dirty="0" smtClean="0"/>
              <a:t>タグの部分は微妙だがぎりぎり使えそう。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もう少しいい方法があったら教えてください・・・。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3-2. </a:t>
            </a:r>
            <a:r>
              <a:rPr lang="ja-JP" altLang="en-US" dirty="0" smtClean="0"/>
              <a:t>モック流用</a:t>
            </a:r>
            <a:r>
              <a:rPr lang="en-US" altLang="ja-JP" dirty="0" smtClean="0"/>
              <a:t>(Lift)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 smtClean="0"/>
              <a:t>Lift2.1</a:t>
            </a:r>
            <a:r>
              <a:rPr lang="ja-JP" altLang="en-US" dirty="0" smtClean="0"/>
              <a:t>以前では特殊なタグを使用していた。</a:t>
            </a:r>
            <a:endParaRPr lang="en-US" altLang="ja-JP" dirty="0" smtClean="0"/>
          </a:p>
          <a:p>
            <a:pPr>
              <a:buNone/>
            </a:pPr>
            <a:r>
              <a:rPr lang="en-US" altLang="ja-JP" sz="1900" dirty="0" smtClean="0"/>
              <a:t>&lt;lift:HelloWorld.howdy&gt;</a:t>
            </a:r>
          </a:p>
          <a:p>
            <a:pPr>
              <a:buNone/>
            </a:pPr>
            <a:r>
              <a:rPr lang="en-US" altLang="ja-JP" sz="1900" dirty="0" smtClean="0"/>
              <a:t>    &lt;span class="my_class"&gt;Welcome to app at&lt;b:time/&gt;&lt;/span&gt; </a:t>
            </a:r>
          </a:p>
          <a:p>
            <a:pPr>
              <a:buNone/>
            </a:pPr>
            <a:r>
              <a:rPr lang="en-US" altLang="ja-JP" sz="1900" dirty="0" smtClean="0"/>
              <a:t>&lt;/lift:HelloWorld.howdy&gt;</a:t>
            </a:r>
            <a:endParaRPr kumimoji="1" lang="en-US" altLang="ja-JP" sz="1900" dirty="0" smtClean="0"/>
          </a:p>
          <a:p>
            <a:r>
              <a:rPr lang="ja-JP" altLang="en-US" dirty="0" smtClean="0"/>
              <a:t>しかし、</a:t>
            </a:r>
            <a:r>
              <a:rPr lang="en-US" altLang="ja-JP" dirty="0" smtClean="0"/>
              <a:t>Lift2.2</a:t>
            </a:r>
            <a:r>
              <a:rPr lang="ja-JP" altLang="en-US" dirty="0" smtClean="0"/>
              <a:t>以降では</a:t>
            </a:r>
            <a:r>
              <a:rPr lang="en-US" altLang="ja-JP" dirty="0" smtClean="0"/>
              <a:t>CSS</a:t>
            </a:r>
            <a:r>
              <a:rPr lang="ja-JP" altLang="en-US" dirty="0" smtClean="0"/>
              <a:t>の</a:t>
            </a:r>
            <a:r>
              <a:rPr lang="en-US" altLang="ja-JP" dirty="0" smtClean="0"/>
              <a:t>class</a:t>
            </a:r>
            <a:r>
              <a:rPr lang="ja-JP" altLang="en-US" dirty="0" smtClean="0"/>
              <a:t>属性経由でデータ更新可能</a:t>
            </a:r>
            <a:endParaRPr lang="en-US" altLang="ja-JP" dirty="0" smtClean="0"/>
          </a:p>
          <a:p>
            <a:pPr>
              <a:buNone/>
            </a:pPr>
            <a:r>
              <a:rPr lang="en-US" altLang="ja-JP" sz="2100" dirty="0" smtClean="0"/>
              <a:t>&lt;span class="lift:helloWorld.</a:t>
            </a:r>
            <a:r>
              <a:rPr lang="en-US" altLang="ja-JP" sz="2100" dirty="0" smtClean="0">
                <a:solidFill>
                  <a:srgbClr val="00B050"/>
                </a:solidFill>
              </a:rPr>
              <a:t>howdy</a:t>
            </a:r>
            <a:r>
              <a:rPr lang="en-US" altLang="ja-JP" sz="2100" dirty="0" smtClean="0"/>
              <a:t>"&gt; </a:t>
            </a:r>
          </a:p>
          <a:p>
            <a:pPr>
              <a:buNone/>
            </a:pPr>
            <a:r>
              <a:rPr lang="en-US" altLang="ja-JP" sz="2100" dirty="0" smtClean="0"/>
              <a:t>    Welcome to your Lift app at&lt;span id="</a:t>
            </a:r>
            <a:r>
              <a:rPr lang="en-US" altLang="ja-JP" sz="2100" dirty="0" smtClean="0">
                <a:solidFill>
                  <a:srgbClr val="FF0000"/>
                </a:solidFill>
              </a:rPr>
              <a:t>time</a:t>
            </a:r>
            <a:r>
              <a:rPr lang="en-US" altLang="ja-JP" sz="2100" dirty="0" smtClean="0"/>
              <a:t>"&gt;Time goes here&lt;/span&gt; </a:t>
            </a:r>
          </a:p>
          <a:p>
            <a:pPr>
              <a:buNone/>
            </a:pPr>
            <a:r>
              <a:rPr lang="en-US" altLang="ja-JP" sz="2100" dirty="0" smtClean="0"/>
              <a:t>&lt;/span&gt;</a:t>
            </a:r>
            <a:endParaRPr kumimoji="1" lang="en-US" altLang="ja-JP" sz="2100" dirty="0" smtClean="0"/>
          </a:p>
          <a:p>
            <a:r>
              <a:rPr lang="ja-JP" altLang="en-US" dirty="0" smtClean="0"/>
              <a:t>これをスニペット側で操作できる</a:t>
            </a:r>
            <a:endParaRPr lang="en-US" altLang="ja-JP" dirty="0" smtClean="0"/>
          </a:p>
          <a:p>
            <a:pPr>
              <a:buNone/>
            </a:pPr>
            <a:r>
              <a:rPr lang="en-US" altLang="ja-JP" sz="2700" dirty="0" smtClean="0"/>
              <a:t>class HelloWorld { </a:t>
            </a:r>
          </a:p>
          <a:p>
            <a:pPr>
              <a:buNone/>
            </a:pPr>
            <a:r>
              <a:rPr lang="en-US" altLang="ja-JP" sz="2700" dirty="0" smtClean="0"/>
              <a:t>    def </a:t>
            </a:r>
            <a:r>
              <a:rPr lang="en-US" altLang="ja-JP" sz="2700" dirty="0" smtClean="0">
                <a:solidFill>
                  <a:srgbClr val="00B050"/>
                </a:solidFill>
              </a:rPr>
              <a:t>howdy</a:t>
            </a:r>
            <a:r>
              <a:rPr lang="en-US" altLang="ja-JP" sz="2700" dirty="0" smtClean="0"/>
              <a:t> = "</a:t>
            </a:r>
            <a:r>
              <a:rPr lang="en-US" altLang="ja-JP" sz="2700" dirty="0" smtClean="0">
                <a:solidFill>
                  <a:srgbClr val="FF0000"/>
                </a:solidFill>
              </a:rPr>
              <a:t>.time</a:t>
            </a:r>
            <a:r>
              <a:rPr lang="en-US" altLang="ja-JP" sz="2700" dirty="0" smtClean="0"/>
              <a:t>" #&gt;Helpers.formattedTimeNow </a:t>
            </a:r>
          </a:p>
          <a:p>
            <a:pPr>
              <a:buNone/>
            </a:pPr>
            <a:r>
              <a:rPr lang="en-US" altLang="ja-JP" sz="2700" dirty="0" smtClean="0"/>
              <a:t>}</a:t>
            </a:r>
          </a:p>
          <a:p>
            <a:r>
              <a:rPr lang="ja-JP" altLang="en-US" dirty="0" smtClean="0"/>
              <a:t>つまり、ロジックを画面側に埋め込んでいない！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→デザインとロジックの分離が可能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4992</TotalTime>
  <Words>1900</Words>
  <Application>Microsoft Office PowerPoint</Application>
  <PresentationFormat>画面に合わせる (4:3)</PresentationFormat>
  <Paragraphs>313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Office ​​テーマ</vt:lpstr>
      <vt:lpstr>自社システムにおける 最適なフレームワーク</vt:lpstr>
      <vt:lpstr>前提条件</vt:lpstr>
      <vt:lpstr>先月までの検討内容</vt:lpstr>
      <vt:lpstr>各フレームワーク比較</vt:lpstr>
      <vt:lpstr>1. 言語人気（2012/07）</vt:lpstr>
      <vt:lpstr>2. ドキュメント量</vt:lpstr>
      <vt:lpstr>3.画面モックの流用</vt:lpstr>
      <vt:lpstr>3-1. モック流用(PlayFramework)</vt:lpstr>
      <vt:lpstr>3-2. モック流用(Lift)</vt:lpstr>
      <vt:lpstr>3-3. モック流用(Django)</vt:lpstr>
      <vt:lpstr>4.画面レイアウト</vt:lpstr>
      <vt:lpstr>5.入力チェック</vt:lpstr>
      <vt:lpstr>5-1.入力チェック(Playframework)</vt:lpstr>
      <vt:lpstr>5-2.入力チェック(Lift)</vt:lpstr>
      <vt:lpstr>5-3.入力チェック(Django)</vt:lpstr>
      <vt:lpstr>6.設定ファイル</vt:lpstr>
      <vt:lpstr>検討結果まとめ</vt:lpstr>
      <vt:lpstr>なぜ、PlayFramework(Scala)？</vt:lpstr>
      <vt:lpstr>JDK8の機能って？</vt:lpstr>
      <vt:lpstr>最終結果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社内システムフレームワーク</dc:title>
  <dc:creator>oba</dc:creator>
  <cp:lastModifiedBy>oba</cp:lastModifiedBy>
  <cp:revision>166</cp:revision>
  <dcterms:created xsi:type="dcterms:W3CDTF">2012-06-09T00:23:36Z</dcterms:created>
  <dcterms:modified xsi:type="dcterms:W3CDTF">2012-08-02T22:43:49Z</dcterms:modified>
</cp:coreProperties>
</file>