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2" r:id="rId9"/>
    <p:sldId id="263" r:id="rId10"/>
    <p:sldId id="273" r:id="rId11"/>
    <p:sldId id="264" r:id="rId12"/>
    <p:sldId id="265" r:id="rId13"/>
    <p:sldId id="266" r:id="rId14"/>
    <p:sldId id="268" r:id="rId15"/>
    <p:sldId id="269" r:id="rId16"/>
    <p:sldId id="272" r:id="rId17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BA1EB-DC46-49EE-A67E-20905A55B692}" type="datetimeFigureOut">
              <a:rPr kumimoji="1" lang="ja-JP" altLang="en-US" smtClean="0"/>
              <a:t>2012/7/6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B45F-4C20-448A-91EC-53B2C5AA76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227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BA1EB-DC46-49EE-A67E-20905A55B692}" type="datetimeFigureOut">
              <a:rPr kumimoji="1" lang="ja-JP" altLang="en-US" smtClean="0"/>
              <a:t>2012/7/6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B45F-4C20-448A-91EC-53B2C5AA76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3412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BA1EB-DC46-49EE-A67E-20905A55B692}" type="datetimeFigureOut">
              <a:rPr kumimoji="1" lang="ja-JP" altLang="en-US" smtClean="0"/>
              <a:t>2012/7/6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B45F-4C20-448A-91EC-53B2C5AA76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4643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BA1EB-DC46-49EE-A67E-20905A55B692}" type="datetimeFigureOut">
              <a:rPr kumimoji="1" lang="ja-JP" altLang="en-US" smtClean="0"/>
              <a:t>2012/7/6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B45F-4C20-448A-91EC-53B2C5AA76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0430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BA1EB-DC46-49EE-A67E-20905A55B692}" type="datetimeFigureOut">
              <a:rPr kumimoji="1" lang="ja-JP" altLang="en-US" smtClean="0"/>
              <a:t>2012/7/6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B45F-4C20-448A-91EC-53B2C5AA76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8287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BA1EB-DC46-49EE-A67E-20905A55B692}" type="datetimeFigureOut">
              <a:rPr kumimoji="1" lang="ja-JP" altLang="en-US" smtClean="0"/>
              <a:t>2012/7/6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B45F-4C20-448A-91EC-53B2C5AA76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3086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BA1EB-DC46-49EE-A67E-20905A55B692}" type="datetimeFigureOut">
              <a:rPr kumimoji="1" lang="ja-JP" altLang="en-US" smtClean="0"/>
              <a:t>2012/7/6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B45F-4C20-448A-91EC-53B2C5AA76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6978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BA1EB-DC46-49EE-A67E-20905A55B692}" type="datetimeFigureOut">
              <a:rPr kumimoji="1" lang="ja-JP" altLang="en-US" smtClean="0"/>
              <a:t>2012/7/6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B45F-4C20-448A-91EC-53B2C5AA76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8278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BA1EB-DC46-49EE-A67E-20905A55B692}" type="datetimeFigureOut">
              <a:rPr kumimoji="1" lang="ja-JP" altLang="en-US" smtClean="0"/>
              <a:t>2012/7/6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B45F-4C20-448A-91EC-53B2C5AA76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3076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BA1EB-DC46-49EE-A67E-20905A55B692}" type="datetimeFigureOut">
              <a:rPr kumimoji="1" lang="ja-JP" altLang="en-US" smtClean="0"/>
              <a:t>2012/7/6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B45F-4C20-448A-91EC-53B2C5AA76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5727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BA1EB-DC46-49EE-A67E-20905A55B692}" type="datetimeFigureOut">
              <a:rPr kumimoji="1" lang="ja-JP" altLang="en-US" smtClean="0"/>
              <a:t>2012/7/6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B45F-4C20-448A-91EC-53B2C5AA76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089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BA1EB-DC46-49EE-A67E-20905A55B692}" type="datetimeFigureOut">
              <a:rPr kumimoji="1" lang="ja-JP" altLang="en-US" smtClean="0"/>
              <a:t>2012/7/6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7B45F-4C20-448A-91EC-53B2C5AA76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0424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tiobe.com/content/paperinfo/tpci/PHP.html" TargetMode="External"/><Relationship Id="rId13" Type="http://schemas.openxmlformats.org/officeDocument/2006/relationships/image" Target="../media/image2.gif"/><Relationship Id="rId3" Type="http://schemas.openxmlformats.org/officeDocument/2006/relationships/hyperlink" Target="http://www.tiobe.com/content/paperinfo/tpci/Java.html" TargetMode="External"/><Relationship Id="rId7" Type="http://schemas.openxmlformats.org/officeDocument/2006/relationships/hyperlink" Target="http://www.tiobe.com/content/paperinfo/tpci/(Visual)_Basic.html" TargetMode="External"/><Relationship Id="rId12" Type="http://schemas.openxmlformats.org/officeDocument/2006/relationships/image" Target="../media/image1.gif"/><Relationship Id="rId2" Type="http://schemas.openxmlformats.org/officeDocument/2006/relationships/hyperlink" Target="http://www.tiobe.com/content/paperinfo/tpci/C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tiobe.com/content/paperinfo/tpci/C_.html" TargetMode="External"/><Relationship Id="rId11" Type="http://schemas.openxmlformats.org/officeDocument/2006/relationships/hyperlink" Target="http://www.tiobe.com/content/paperinfo/tpci/Ruby.html" TargetMode="External"/><Relationship Id="rId5" Type="http://schemas.openxmlformats.org/officeDocument/2006/relationships/hyperlink" Target="http://www.tiobe.com/content/paperinfo/tpci/Objective-C.html" TargetMode="External"/><Relationship Id="rId10" Type="http://schemas.openxmlformats.org/officeDocument/2006/relationships/hyperlink" Target="http://www.tiobe.com/content/paperinfo/tpci/Perl.html" TargetMode="External"/><Relationship Id="rId4" Type="http://schemas.openxmlformats.org/officeDocument/2006/relationships/hyperlink" Target="http://www.tiobe.com/content/paperinfo/tpci/C__.html" TargetMode="External"/><Relationship Id="rId9" Type="http://schemas.openxmlformats.org/officeDocument/2006/relationships/hyperlink" Target="http://www.tiobe.com/content/paperinfo/tpci/Python.html" TargetMode="External"/><Relationship Id="rId1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yframework.org/documentation/2.0.1/Hom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/>
              <a:t>自社システムに</a:t>
            </a:r>
            <a:r>
              <a:rPr lang="ja-JP" altLang="en-US" dirty="0" smtClean="0"/>
              <a:t>おける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最適</a:t>
            </a:r>
            <a:r>
              <a:rPr lang="ja-JP" altLang="en-US" dirty="0"/>
              <a:t>なフレームワーク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2012/06/15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13053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PlayFramework1</a:t>
            </a:r>
            <a:r>
              <a:rPr kumimoji="1" lang="ja-JP" altLang="en-US" dirty="0" smtClean="0"/>
              <a:t>系 </a:t>
            </a:r>
            <a:r>
              <a:rPr kumimoji="1" lang="en-US" altLang="ja-JP" dirty="0" smtClean="0"/>
              <a:t>or 2</a:t>
            </a:r>
            <a:r>
              <a:rPr kumimoji="1" lang="ja-JP" altLang="en-US" dirty="0" smtClean="0"/>
              <a:t>系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ja-JP" altLang="en-US" dirty="0" smtClean="0"/>
              <a:t>テンプレートエンジンの差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→</a:t>
            </a:r>
            <a:r>
              <a:rPr lang="en-US" altLang="ja-JP" dirty="0" smtClean="0"/>
              <a:t>1</a:t>
            </a:r>
            <a:r>
              <a:rPr lang="ja-JP" altLang="en-US" dirty="0" smtClean="0"/>
              <a:t>系は</a:t>
            </a:r>
            <a:r>
              <a:rPr lang="en-US" altLang="ja-JP" dirty="0" smtClean="0"/>
              <a:t>Groovy</a:t>
            </a:r>
            <a:r>
              <a:rPr lang="ja-JP" altLang="en-US" dirty="0" err="1" smtClean="0"/>
              <a:t>、</a:t>
            </a:r>
            <a:r>
              <a:rPr lang="en-US" altLang="ja-JP" dirty="0" smtClean="0"/>
              <a:t>2</a:t>
            </a:r>
            <a:r>
              <a:rPr lang="ja-JP" altLang="en-US" dirty="0" smtClean="0"/>
              <a:t>系は</a:t>
            </a:r>
            <a:r>
              <a:rPr lang="en-US" altLang="ja-JP" dirty="0" err="1" smtClean="0"/>
              <a:t>Scala</a:t>
            </a:r>
            <a:r>
              <a:rPr lang="ja-JP" altLang="en-US" dirty="0" smtClean="0"/>
              <a:t>（</a:t>
            </a:r>
            <a:r>
              <a:rPr lang="en-US" altLang="ja-JP" dirty="0" smtClean="0"/>
              <a:t>Groovy</a:t>
            </a:r>
            <a:r>
              <a:rPr lang="ja-JP" altLang="en-US" dirty="0" smtClean="0"/>
              <a:t>より高速）</a:t>
            </a:r>
            <a:endParaRPr kumimoji="1" lang="en-US" altLang="ja-JP" dirty="0" smtClean="0"/>
          </a:p>
          <a:p>
            <a:r>
              <a:rPr lang="ja-JP" altLang="en-US" dirty="0"/>
              <a:t>安定度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→</a:t>
            </a:r>
            <a:r>
              <a:rPr lang="en-US" altLang="ja-JP" dirty="0"/>
              <a:t> 2</a:t>
            </a:r>
            <a:r>
              <a:rPr lang="ja-JP" altLang="en-US" dirty="0"/>
              <a:t>系はバグが多く現状難しいという意見も</a:t>
            </a:r>
            <a:r>
              <a:rPr lang="ja-JP" altLang="en-US" dirty="0" smtClean="0"/>
              <a:t>ある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/>
              <a:t>【</a:t>
            </a:r>
            <a:r>
              <a:rPr lang="ja-JP" altLang="en-US" dirty="0"/>
              <a:t>参考</a:t>
            </a:r>
            <a:r>
              <a:rPr lang="en-US" altLang="ja-JP" dirty="0"/>
              <a:t>】 http://blog.flect.co.jp/labo/</a:t>
            </a:r>
            <a:endParaRPr kumimoji="1" lang="en-US" altLang="ja-JP" dirty="0" smtClean="0"/>
          </a:p>
          <a:p>
            <a:r>
              <a:rPr lang="en-US" altLang="ja-JP" dirty="0" smtClean="0"/>
              <a:t>2</a:t>
            </a:r>
            <a:r>
              <a:rPr lang="ja-JP" altLang="en-US" dirty="0" smtClean="0"/>
              <a:t>系の</a:t>
            </a:r>
            <a:r>
              <a:rPr lang="en-US" altLang="ja-JP" dirty="0" err="1" smtClean="0"/>
              <a:t>Scala</a:t>
            </a:r>
            <a:r>
              <a:rPr lang="ja-JP" altLang="en-US" dirty="0" smtClean="0"/>
              <a:t>テンプレートは</a:t>
            </a:r>
            <a:r>
              <a:rPr lang="en-US" altLang="ja-JP" dirty="0" smtClean="0"/>
              <a:t>View</a:t>
            </a:r>
            <a:r>
              <a:rPr lang="ja-JP" altLang="en-US" dirty="0" smtClean="0"/>
              <a:t>作成時に切り離しにくい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→モックから画面作成へ工数が増加する可能性あり</a:t>
            </a:r>
            <a:endParaRPr lang="en-US" altLang="ja-JP" dirty="0" smtClean="0"/>
          </a:p>
          <a:p>
            <a:r>
              <a:rPr lang="ja-JP" altLang="en-US" dirty="0" smtClean="0"/>
              <a:t>リクエストマッピングが異なる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→</a:t>
            </a:r>
            <a:r>
              <a:rPr lang="en-US" altLang="ja-JP" dirty="0" smtClean="0"/>
              <a:t>1</a:t>
            </a:r>
            <a:r>
              <a:rPr lang="ja-JP" altLang="en-US" dirty="0" smtClean="0"/>
              <a:t>系ではアクションの引数、</a:t>
            </a:r>
            <a:r>
              <a:rPr lang="en-US" altLang="ja-JP" dirty="0" smtClean="0"/>
              <a:t>2</a:t>
            </a:r>
            <a:r>
              <a:rPr lang="ja-JP" altLang="en-US" dirty="0" smtClean="0"/>
              <a:t>系では</a:t>
            </a:r>
            <a:r>
              <a:rPr lang="en-US" altLang="ja-JP" dirty="0" err="1" smtClean="0"/>
              <a:t>scala</a:t>
            </a:r>
            <a:r>
              <a:rPr lang="ja-JP" altLang="en-US" dirty="0" smtClean="0"/>
              <a:t>経由でマッピング</a:t>
            </a:r>
            <a:endParaRPr lang="en-US" altLang="ja-JP" dirty="0" smtClean="0"/>
          </a:p>
          <a:p>
            <a:r>
              <a:rPr lang="en-US" altLang="ja-JP" dirty="0"/>
              <a:t>PlayFramework1</a:t>
            </a:r>
            <a:r>
              <a:rPr lang="ja-JP" altLang="en-US" dirty="0"/>
              <a:t>系を選定</a:t>
            </a:r>
            <a:r>
              <a:rPr lang="ja-JP" altLang="en-US" dirty="0" smtClean="0"/>
              <a:t>する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→ただし、</a:t>
            </a:r>
            <a:r>
              <a:rPr lang="en-US" altLang="ja-JP" dirty="0" err="1" smtClean="0"/>
              <a:t>Scala</a:t>
            </a:r>
            <a:r>
              <a:rPr lang="ja-JP" altLang="en-US" dirty="0" smtClean="0"/>
              <a:t>と</a:t>
            </a:r>
            <a:r>
              <a:rPr lang="en-US" altLang="ja-JP" dirty="0" smtClean="0"/>
              <a:t>View</a:t>
            </a:r>
            <a:r>
              <a:rPr lang="ja-JP" altLang="en-US" dirty="0" smtClean="0"/>
              <a:t>を上手く切り離せるなら</a:t>
            </a:r>
            <a:r>
              <a:rPr lang="en-US" altLang="ja-JP" dirty="0" smtClean="0"/>
              <a:t>2</a:t>
            </a:r>
            <a:r>
              <a:rPr lang="ja-JP" altLang="en-US" dirty="0" smtClean="0"/>
              <a:t>系とする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→付属サンプルは</a:t>
            </a:r>
            <a:r>
              <a:rPr lang="en-US" altLang="ja-JP" dirty="0" smtClean="0"/>
              <a:t>View</a:t>
            </a:r>
            <a:r>
              <a:rPr lang="ja-JP" altLang="en-US" dirty="0" smtClean="0"/>
              <a:t>ヘルパーを使っていて</a:t>
            </a:r>
            <a:r>
              <a:rPr lang="en-US" altLang="ja-JP" dirty="0" smtClean="0"/>
              <a:t>HTML</a:t>
            </a:r>
            <a:r>
              <a:rPr lang="ja-JP" altLang="en-US" dirty="0"/>
              <a:t>原形</a:t>
            </a:r>
            <a:r>
              <a:rPr lang="ja-JP" altLang="en-US" dirty="0" smtClean="0"/>
              <a:t>が薄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2119203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画面側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kumimoji="1" lang="en-US" altLang="ja-JP" dirty="0" smtClean="0"/>
              <a:t>HTML5</a:t>
            </a:r>
            <a:r>
              <a:rPr kumimoji="1" lang="ja-JP" altLang="en-US" dirty="0" smtClean="0"/>
              <a:t>を使用することが前提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→入力チェックなどのフォーム技術を使用</a:t>
            </a:r>
            <a:endParaRPr lang="en-US" altLang="ja-JP" dirty="0" smtClean="0"/>
          </a:p>
          <a:p>
            <a:r>
              <a:rPr lang="en-US" altLang="ja-JP" dirty="0"/>
              <a:t>Groovy</a:t>
            </a:r>
            <a:r>
              <a:rPr lang="ja-JP" altLang="en-US" dirty="0" smtClean="0"/>
              <a:t>テンプレート</a:t>
            </a:r>
            <a:r>
              <a:rPr lang="ja-JP" altLang="en-US" dirty="0" smtClean="0"/>
              <a:t>を使用してデータ埋込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→</a:t>
            </a:r>
            <a:r>
              <a:rPr lang="en-US" altLang="ja-JP" dirty="0" smtClean="0"/>
              <a:t>Play Framework</a:t>
            </a:r>
            <a:r>
              <a:rPr lang="ja-JP" altLang="en-US" dirty="0" smtClean="0"/>
              <a:t>を利用</a:t>
            </a:r>
            <a:endParaRPr lang="en-US" altLang="ja-JP" dirty="0" smtClean="0"/>
          </a:p>
          <a:p>
            <a:r>
              <a:rPr lang="ja-JP" altLang="en-US" dirty="0"/>
              <a:t>同じ画面を流用できる場合には</a:t>
            </a:r>
            <a:r>
              <a:rPr lang="en-US" altLang="ja-JP" dirty="0"/>
              <a:t>PC</a:t>
            </a:r>
            <a:r>
              <a:rPr lang="ja-JP" altLang="en-US" dirty="0" err="1"/>
              <a:t>、</a:t>
            </a:r>
            <a:r>
              <a:rPr lang="ja-JP" altLang="en-US" dirty="0"/>
              <a:t>スマートフォン切替を</a:t>
            </a:r>
            <a:r>
              <a:rPr lang="en-US" altLang="ja-JP" dirty="0"/>
              <a:t>CSS3</a:t>
            </a:r>
            <a:r>
              <a:rPr lang="ja-JP" altLang="en-US" dirty="0"/>
              <a:t>（</a:t>
            </a:r>
            <a:r>
              <a:rPr lang="en-US" altLang="ja-JP" dirty="0"/>
              <a:t>Media Queries</a:t>
            </a:r>
            <a:r>
              <a:rPr lang="ja-JP" altLang="en-US" dirty="0"/>
              <a:t>）で</a:t>
            </a:r>
            <a:r>
              <a:rPr lang="ja-JP" altLang="en-US" dirty="0" smtClean="0"/>
              <a:t>対応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→</a:t>
            </a:r>
            <a:r>
              <a:rPr lang="ja-JP" altLang="en-US" b="1" dirty="0" smtClean="0">
                <a:solidFill>
                  <a:srgbClr val="FF0000"/>
                </a:solidFill>
              </a:rPr>
              <a:t>レスポンシブウェブデザイン</a:t>
            </a:r>
            <a:r>
              <a:rPr lang="ja-JP" altLang="en-US" b="1" dirty="0" smtClean="0"/>
              <a:t>（</a:t>
            </a:r>
            <a:r>
              <a:rPr lang="en-US" altLang="ja-JP" b="1" dirty="0" smtClean="0"/>
              <a:t>Google</a:t>
            </a:r>
            <a:r>
              <a:rPr lang="ja-JP" altLang="en-US" b="1" dirty="0" smtClean="0"/>
              <a:t>が推奨）</a:t>
            </a:r>
            <a:endParaRPr lang="en-US" altLang="ja-JP" dirty="0" smtClean="0"/>
          </a:p>
          <a:p>
            <a:r>
              <a:rPr lang="en-US" altLang="ja-JP" dirty="0"/>
              <a:t>J</a:t>
            </a:r>
            <a:r>
              <a:rPr lang="en-US" altLang="ja-JP" dirty="0" smtClean="0"/>
              <a:t>avaScript</a:t>
            </a:r>
            <a:r>
              <a:rPr lang="ja-JP" altLang="en-US" dirty="0" smtClean="0"/>
              <a:t>はできるだけ使用しないようにする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→パフォーマンス重視</a:t>
            </a:r>
            <a:endParaRPr lang="en-US" altLang="ja-JP" dirty="0" smtClean="0"/>
          </a:p>
          <a:p>
            <a:r>
              <a:rPr lang="ja-JP" altLang="en-US" dirty="0"/>
              <a:t>スマートフォン専用には</a:t>
            </a:r>
            <a:r>
              <a:rPr lang="en-US" altLang="ja-JP" dirty="0"/>
              <a:t>JQueryMobile1.1</a:t>
            </a:r>
            <a:r>
              <a:rPr lang="ja-JP" altLang="en-US" dirty="0"/>
              <a:t>を使用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 smtClean="0"/>
              <a:t>→スマートフォン</a:t>
            </a:r>
            <a:r>
              <a:rPr lang="en-US" altLang="ja-JP" dirty="0" smtClean="0"/>
              <a:t>GUI</a:t>
            </a:r>
            <a:r>
              <a:rPr lang="ja-JP" altLang="en-US" dirty="0" smtClean="0"/>
              <a:t>の開発が用意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→</a:t>
            </a:r>
            <a:r>
              <a:rPr lang="en-US" altLang="ja-JP" dirty="0" err="1" smtClean="0"/>
              <a:t>JQuery</a:t>
            </a:r>
            <a:r>
              <a:rPr lang="ja-JP" altLang="en-US" dirty="0" smtClean="0"/>
              <a:t>を使用していれば学習コスト低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987305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モジュール構成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2818656" cy="4525963"/>
          </a:xfrm>
          <a:ln w="12700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kumimoji="1" lang="ja-JP" altLang="en-US" dirty="0" smtClean="0"/>
              <a:t>クライアント側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</p:txBody>
      </p:sp>
      <p:sp>
        <p:nvSpPr>
          <p:cNvPr id="6" name="コンテンツ プレースホルダー 2"/>
          <p:cNvSpPr txBox="1">
            <a:spLocks/>
          </p:cNvSpPr>
          <p:nvPr/>
        </p:nvSpPr>
        <p:spPr>
          <a:xfrm>
            <a:off x="3491880" y="1628800"/>
            <a:ext cx="5328592" cy="4525963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itchFamily="34" charset="0"/>
              <a:buNone/>
            </a:pPr>
            <a:r>
              <a:rPr lang="ja-JP" altLang="en-US" dirty="0" smtClean="0"/>
              <a:t>サーバ側</a:t>
            </a:r>
            <a:endParaRPr lang="ja-JP" altLang="en-US" dirty="0"/>
          </a:p>
        </p:txBody>
      </p:sp>
      <p:sp>
        <p:nvSpPr>
          <p:cNvPr id="7" name="円柱 6"/>
          <p:cNvSpPr/>
          <p:nvPr/>
        </p:nvSpPr>
        <p:spPr>
          <a:xfrm>
            <a:off x="7452320" y="3825044"/>
            <a:ext cx="1152128" cy="1008112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コンテンツ プレースホルダー 2"/>
          <p:cNvSpPr txBox="1">
            <a:spLocks/>
          </p:cNvSpPr>
          <p:nvPr/>
        </p:nvSpPr>
        <p:spPr>
          <a:xfrm>
            <a:off x="3707904" y="1844825"/>
            <a:ext cx="3096344" cy="1911919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ja-JP" dirty="0" smtClean="0"/>
              <a:t>Play Framework</a:t>
            </a:r>
          </a:p>
          <a:p>
            <a:pPr marL="0" indent="0">
              <a:buFont typeface="Arial" pitchFamily="34" charset="0"/>
              <a:buNone/>
            </a:pPr>
            <a:endParaRPr lang="en-US" altLang="ja-JP" dirty="0"/>
          </a:p>
        </p:txBody>
      </p:sp>
      <p:sp>
        <p:nvSpPr>
          <p:cNvPr id="10" name="コンテンツ プレースホルダー 2"/>
          <p:cNvSpPr txBox="1">
            <a:spLocks/>
          </p:cNvSpPr>
          <p:nvPr/>
        </p:nvSpPr>
        <p:spPr>
          <a:xfrm>
            <a:off x="825897" y="2396008"/>
            <a:ext cx="2242592" cy="1360736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ja-JP" sz="2200" dirty="0" smtClean="0"/>
              <a:t>【View</a:t>
            </a:r>
            <a:r>
              <a:rPr lang="en-US" altLang="ja-JP" sz="2200" dirty="0"/>
              <a:t>】</a:t>
            </a:r>
            <a:endParaRPr lang="en-US" altLang="ja-JP" sz="2200" dirty="0" smtClean="0"/>
          </a:p>
          <a:p>
            <a:pPr marL="0" indent="0">
              <a:buFont typeface="Arial" pitchFamily="34" charset="0"/>
              <a:buNone/>
            </a:pPr>
            <a:r>
              <a:rPr lang="en-US" altLang="ja-JP" sz="2200" dirty="0" smtClean="0"/>
              <a:t>HTML5</a:t>
            </a:r>
            <a:r>
              <a:rPr lang="ja-JP" altLang="en-US" sz="2200" dirty="0" err="1" smtClean="0"/>
              <a:t>、</a:t>
            </a:r>
            <a:r>
              <a:rPr lang="en-US" altLang="ja-JP" sz="2200" dirty="0" smtClean="0"/>
              <a:t>CSS3</a:t>
            </a:r>
          </a:p>
          <a:p>
            <a:pPr marL="0" indent="0">
              <a:buFont typeface="Arial" pitchFamily="34" charset="0"/>
              <a:buNone/>
            </a:pPr>
            <a:r>
              <a:rPr lang="en-US" altLang="ja-JP" sz="2200" dirty="0" err="1" smtClean="0"/>
              <a:t>JQueryMobile</a:t>
            </a:r>
            <a:endParaRPr lang="en-US" altLang="ja-JP" sz="2200" dirty="0" smtClean="0"/>
          </a:p>
          <a:p>
            <a:pPr marL="0" indent="0">
              <a:buFont typeface="Arial" pitchFamily="34" charset="0"/>
              <a:buNone/>
            </a:pPr>
            <a:endParaRPr lang="en-US" altLang="ja-JP" dirty="0"/>
          </a:p>
        </p:txBody>
      </p:sp>
      <p:sp>
        <p:nvSpPr>
          <p:cNvPr id="11" name="コンテンツ プレースホルダー 2"/>
          <p:cNvSpPr txBox="1">
            <a:spLocks/>
          </p:cNvSpPr>
          <p:nvPr/>
        </p:nvSpPr>
        <p:spPr>
          <a:xfrm>
            <a:off x="3913584" y="2716336"/>
            <a:ext cx="2242592" cy="720080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ja-JP" sz="2200" dirty="0" smtClean="0"/>
              <a:t>【</a:t>
            </a:r>
            <a:r>
              <a:rPr lang="en-US" altLang="ja-JP" sz="2400" dirty="0" smtClean="0"/>
              <a:t>Controller</a:t>
            </a:r>
            <a:r>
              <a:rPr lang="en-US" altLang="ja-JP" sz="2200" dirty="0" smtClean="0"/>
              <a:t>】</a:t>
            </a:r>
          </a:p>
        </p:txBody>
      </p:sp>
      <p:sp>
        <p:nvSpPr>
          <p:cNvPr id="12" name="コンテンツ プレースホルダー 2"/>
          <p:cNvSpPr txBox="1">
            <a:spLocks/>
          </p:cNvSpPr>
          <p:nvPr/>
        </p:nvSpPr>
        <p:spPr>
          <a:xfrm>
            <a:off x="3913584" y="4005064"/>
            <a:ext cx="2242592" cy="648072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ja-JP" sz="2200" dirty="0" smtClean="0"/>
              <a:t>【</a:t>
            </a:r>
            <a:r>
              <a:rPr lang="en-US" altLang="ja-JP" sz="2400" dirty="0"/>
              <a:t>Model</a:t>
            </a:r>
            <a:r>
              <a:rPr lang="en-US" altLang="ja-JP" sz="2200" dirty="0" smtClean="0"/>
              <a:t>】</a:t>
            </a:r>
          </a:p>
        </p:txBody>
      </p:sp>
      <p:cxnSp>
        <p:nvCxnSpPr>
          <p:cNvPr id="14" name="直線矢印コネクタ 13"/>
          <p:cNvCxnSpPr>
            <a:stCxn id="10" idx="3"/>
            <a:endCxn id="11" idx="1"/>
          </p:cNvCxnSpPr>
          <p:nvPr/>
        </p:nvCxnSpPr>
        <p:spPr>
          <a:xfrm>
            <a:off x="3068489" y="3076376"/>
            <a:ext cx="845095" cy="0"/>
          </a:xfrm>
          <a:prstGeom prst="straightConnector1">
            <a:avLst/>
          </a:prstGeom>
          <a:ln>
            <a:headEnd type="triangl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矢印コネクタ 15"/>
          <p:cNvCxnSpPr>
            <a:stCxn id="11" idx="2"/>
            <a:endCxn id="12" idx="0"/>
          </p:cNvCxnSpPr>
          <p:nvPr/>
        </p:nvCxnSpPr>
        <p:spPr>
          <a:xfrm>
            <a:off x="5034880" y="3436416"/>
            <a:ext cx="0" cy="5686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/>
          <p:cNvCxnSpPr>
            <a:stCxn id="12" idx="3"/>
            <a:endCxn id="7" idx="2"/>
          </p:cNvCxnSpPr>
          <p:nvPr/>
        </p:nvCxnSpPr>
        <p:spPr>
          <a:xfrm>
            <a:off x="6156176" y="4329100"/>
            <a:ext cx="12961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グループ化 23"/>
          <p:cNvGrpSpPr/>
          <p:nvPr/>
        </p:nvGrpSpPr>
        <p:grpSpPr>
          <a:xfrm>
            <a:off x="4211960" y="4941168"/>
            <a:ext cx="3672408" cy="720080"/>
            <a:chOff x="4211960" y="4941168"/>
            <a:chExt cx="3672408" cy="720080"/>
          </a:xfrm>
        </p:grpSpPr>
        <p:sp>
          <p:nvSpPr>
            <p:cNvPr id="22" name="角丸四角形吹き出し 21"/>
            <p:cNvSpPr/>
            <p:nvPr/>
          </p:nvSpPr>
          <p:spPr>
            <a:xfrm>
              <a:off x="4211960" y="4941168"/>
              <a:ext cx="3672408" cy="720080"/>
            </a:xfrm>
            <a:prstGeom prst="wedgeRoundRectCallout">
              <a:avLst>
                <a:gd name="adj1" fmla="val -31337"/>
                <a:gd name="adj2" fmla="val -65998"/>
                <a:gd name="adj3" fmla="val 16667"/>
              </a:avLst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4355976" y="5085184"/>
              <a:ext cx="338437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600" dirty="0" smtClean="0"/>
                <a:t>C-M</a:t>
              </a:r>
              <a:r>
                <a:rPr kumimoji="1" lang="ja-JP" altLang="en-US" sz="1600" dirty="0" smtClean="0"/>
                <a:t>との連携方法は</a:t>
              </a:r>
              <a:r>
                <a:rPr lang="en-US" altLang="ja-JP" sz="1600" dirty="0" smtClean="0"/>
                <a:t>Spring</a:t>
              </a:r>
              <a:endParaRPr kumimoji="1" lang="en-US" altLang="ja-JP" sz="1600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10048717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Web</a:t>
            </a:r>
            <a:r>
              <a:rPr lang="ja-JP" altLang="en-US" dirty="0" smtClean="0"/>
              <a:t>サーバ</a:t>
            </a:r>
            <a:r>
              <a:rPr lang="ja-JP" altLang="en-US" dirty="0"/>
              <a:t>（</a:t>
            </a:r>
            <a:r>
              <a:rPr lang="en-US" altLang="ja-JP" dirty="0" smtClean="0"/>
              <a:t>HTTP</a:t>
            </a:r>
            <a:r>
              <a:rPr lang="ja-JP" altLang="en-US" dirty="0" smtClean="0"/>
              <a:t>）</a:t>
            </a:r>
            <a:r>
              <a:rPr kumimoji="1" lang="ja-JP" altLang="en-US" dirty="0" smtClean="0"/>
              <a:t>を検討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kumimoji="1" lang="en-US" altLang="ja-JP" dirty="0" smtClean="0"/>
              <a:t>HTTP</a:t>
            </a:r>
            <a:r>
              <a:rPr kumimoji="1" lang="ja-JP" altLang="en-US" dirty="0" smtClean="0"/>
              <a:t>サーバは</a:t>
            </a:r>
            <a:r>
              <a:rPr lang="en-US" altLang="ja-JP" dirty="0"/>
              <a:t>A</a:t>
            </a:r>
            <a:r>
              <a:rPr kumimoji="1" lang="en-US" altLang="ja-JP" dirty="0" smtClean="0"/>
              <a:t>pache</a:t>
            </a:r>
            <a:r>
              <a:rPr kumimoji="1" lang="ja-JP" altLang="en-US" dirty="0" err="1" smtClean="0"/>
              <a:t>、</a:t>
            </a:r>
            <a:r>
              <a:rPr kumimoji="1" lang="en-US" altLang="ja-JP" dirty="0" smtClean="0"/>
              <a:t>IIS</a:t>
            </a:r>
            <a:r>
              <a:rPr kumimoji="1" lang="ja-JP" altLang="en-US" dirty="0" err="1" smtClean="0"/>
              <a:t>、</a:t>
            </a:r>
            <a:r>
              <a:rPr lang="en-US" altLang="ja-JP" dirty="0" err="1" smtClean="0"/>
              <a:t>nginx</a:t>
            </a:r>
            <a:r>
              <a:rPr lang="ja-JP" altLang="en-US" dirty="0" smtClean="0"/>
              <a:t>が</a:t>
            </a:r>
            <a:r>
              <a:rPr lang="en-US" altLang="ja-JP" dirty="0" smtClean="0"/>
              <a:t>3</a:t>
            </a:r>
            <a:r>
              <a:rPr lang="ja-JP" altLang="en-US" dirty="0" smtClean="0"/>
              <a:t>大シェア</a:t>
            </a:r>
            <a:endParaRPr lang="en-US" altLang="ja-JP" dirty="0" smtClean="0"/>
          </a:p>
          <a:p>
            <a:r>
              <a:rPr lang="en-US" altLang="ja-JP" dirty="0" smtClean="0"/>
              <a:t>IIS</a:t>
            </a:r>
            <a:r>
              <a:rPr lang="ja-JP" altLang="en-US" dirty="0" smtClean="0"/>
              <a:t>は</a:t>
            </a:r>
            <a:r>
              <a:rPr lang="en-US" altLang="ja-JP" dirty="0" smtClean="0"/>
              <a:t>Windows</a:t>
            </a:r>
            <a:r>
              <a:rPr lang="ja-JP" altLang="en-US" dirty="0" smtClean="0"/>
              <a:t>サーバが必要なため除外</a:t>
            </a:r>
            <a:endParaRPr lang="en-US" altLang="ja-JP" dirty="0" smtClean="0"/>
          </a:p>
          <a:p>
            <a:r>
              <a:rPr lang="en-US" altLang="ja-JP" dirty="0" smtClean="0"/>
              <a:t>Apache2</a:t>
            </a:r>
            <a:r>
              <a:rPr lang="ja-JP" altLang="en-US" dirty="0" smtClean="0"/>
              <a:t>と</a:t>
            </a:r>
            <a:r>
              <a:rPr lang="en-US" altLang="ja-JP" dirty="0" err="1" smtClean="0"/>
              <a:t>nginx</a:t>
            </a:r>
            <a:r>
              <a:rPr lang="ja-JP" altLang="en-US" dirty="0" smtClean="0"/>
              <a:t>の性能比較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→静的ページでは</a:t>
            </a:r>
            <a:r>
              <a:rPr lang="en-US" altLang="ja-JP" dirty="0" err="1" smtClean="0"/>
              <a:t>nginx</a:t>
            </a:r>
            <a:r>
              <a:rPr lang="ja-JP" altLang="en-US" dirty="0" smtClean="0"/>
              <a:t>が圧倒的有利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→動的ページでは差がほとんどない（</a:t>
            </a:r>
            <a:r>
              <a:rPr lang="en-US" altLang="ja-JP" dirty="0" smtClean="0"/>
              <a:t>Apache2</a:t>
            </a:r>
            <a:r>
              <a:rPr lang="ja-JP" altLang="en-US" dirty="0" smtClean="0"/>
              <a:t>優勢）</a:t>
            </a:r>
            <a:endParaRPr lang="en-US" altLang="ja-JP" dirty="0" smtClean="0"/>
          </a:p>
          <a:p>
            <a:r>
              <a:rPr lang="en-US" altLang="ja-JP" dirty="0" err="1"/>
              <a:t>nginx</a:t>
            </a:r>
            <a:r>
              <a:rPr lang="ja-JP" altLang="en-US" dirty="0"/>
              <a:t>は動的ページを単独で動作</a:t>
            </a:r>
            <a:r>
              <a:rPr lang="ja-JP" altLang="en-US" dirty="0" smtClean="0"/>
              <a:t>できない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→</a:t>
            </a:r>
            <a:r>
              <a:rPr lang="en-US" altLang="ja-JP" dirty="0"/>
              <a:t> PHP</a:t>
            </a:r>
            <a:r>
              <a:rPr lang="ja-JP" altLang="en-US" dirty="0"/>
              <a:t>を動作させたい場合は</a:t>
            </a:r>
            <a:r>
              <a:rPr lang="en-US" altLang="ja-JP" dirty="0" err="1"/>
              <a:t>pfp</a:t>
            </a:r>
            <a:r>
              <a:rPr lang="en-US" altLang="ja-JP" dirty="0"/>
              <a:t>-fpm</a:t>
            </a:r>
            <a:r>
              <a:rPr lang="ja-JP" altLang="en-US" dirty="0"/>
              <a:t>が必要など</a:t>
            </a:r>
            <a:endParaRPr lang="en-US" altLang="ja-JP" dirty="0" smtClean="0"/>
          </a:p>
          <a:p>
            <a:r>
              <a:rPr lang="en-US" altLang="ja-JP" dirty="0" err="1"/>
              <a:t>nginx</a:t>
            </a:r>
            <a:r>
              <a:rPr lang="ja-JP" altLang="en-US" dirty="0"/>
              <a:t>を構築したことがある人が</a:t>
            </a:r>
            <a:r>
              <a:rPr lang="ja-JP" altLang="en-US" dirty="0" smtClean="0"/>
              <a:t>少ない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→</a:t>
            </a:r>
            <a:r>
              <a:rPr lang="en-US" altLang="ja-JP" dirty="0"/>
              <a:t> </a:t>
            </a:r>
            <a:r>
              <a:rPr lang="en-US" altLang="ja-JP" dirty="0" err="1"/>
              <a:t>nginx</a:t>
            </a:r>
            <a:r>
              <a:rPr lang="ja-JP" altLang="en-US" dirty="0"/>
              <a:t>のノウハウは会社として</a:t>
            </a:r>
            <a:r>
              <a:rPr lang="ja-JP" altLang="en-US" dirty="0" smtClean="0"/>
              <a:t>プラス</a:t>
            </a:r>
            <a:endParaRPr lang="en-US" altLang="ja-JP" dirty="0" smtClean="0"/>
          </a:p>
          <a:p>
            <a:r>
              <a:rPr lang="en-US" altLang="ja-JP" dirty="0"/>
              <a:t>HTTP</a:t>
            </a:r>
            <a:r>
              <a:rPr lang="ja-JP" altLang="en-US" dirty="0"/>
              <a:t>サーバは</a:t>
            </a:r>
            <a:r>
              <a:rPr lang="en-US" altLang="ja-JP" dirty="0"/>
              <a:t>nginx1.3.1</a:t>
            </a:r>
            <a:r>
              <a:rPr lang="ja-JP" altLang="en-US" dirty="0"/>
              <a:t>と</a:t>
            </a:r>
            <a:r>
              <a:rPr lang="ja-JP" altLang="en-US" dirty="0" smtClean="0"/>
              <a:t>する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968329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AP</a:t>
            </a:r>
            <a:r>
              <a:rPr kumimoji="1" lang="ja-JP" altLang="en-US" dirty="0" smtClean="0"/>
              <a:t>サーバの検討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kumimoji="1" lang="en-US" altLang="ja-JP" dirty="0" err="1" smtClean="0"/>
              <a:t>PlayFramework</a:t>
            </a:r>
            <a:r>
              <a:rPr kumimoji="1" lang="ja-JP" altLang="en-US" dirty="0" smtClean="0"/>
              <a:t>付属の</a:t>
            </a:r>
            <a:r>
              <a:rPr kumimoji="1" lang="en-US" altLang="ja-JP" dirty="0" smtClean="0"/>
              <a:t>AP</a:t>
            </a:r>
            <a:r>
              <a:rPr kumimoji="1" lang="ja-JP" altLang="en-US" dirty="0" smtClean="0"/>
              <a:t>サーバを使うべきか</a:t>
            </a:r>
            <a:endParaRPr kumimoji="1" lang="en-US" altLang="ja-JP" dirty="0" smtClean="0"/>
          </a:p>
          <a:p>
            <a:r>
              <a:rPr lang="ja-JP" altLang="en-US" dirty="0" smtClean="0"/>
              <a:t>実案件</a:t>
            </a:r>
            <a:r>
              <a:rPr lang="ja-JP" altLang="en-US" dirty="0"/>
              <a:t>と</a:t>
            </a:r>
            <a:r>
              <a:rPr lang="ja-JP" altLang="en-US" dirty="0" smtClean="0"/>
              <a:t>して、付属の</a:t>
            </a:r>
            <a:r>
              <a:rPr lang="en-US" altLang="ja-JP" dirty="0" smtClean="0"/>
              <a:t>AP</a:t>
            </a:r>
            <a:r>
              <a:rPr lang="ja-JP" altLang="en-US" dirty="0" smtClean="0"/>
              <a:t>サーバを使う可能性が低い</a:t>
            </a:r>
            <a:endParaRPr lang="en-US" altLang="ja-JP" dirty="0" smtClean="0"/>
          </a:p>
          <a:p>
            <a:r>
              <a:rPr kumimoji="1" lang="ja-JP" altLang="en-US" dirty="0"/>
              <a:t>では</a:t>
            </a:r>
            <a:r>
              <a:rPr kumimoji="1" lang="ja-JP" altLang="en-US" dirty="0" smtClean="0"/>
              <a:t>、</a:t>
            </a:r>
            <a:r>
              <a:rPr kumimoji="1" lang="en-US" altLang="ja-JP" dirty="0" err="1" smtClean="0"/>
              <a:t>WebSocket</a:t>
            </a:r>
            <a:r>
              <a:rPr kumimoji="1" lang="ja-JP" altLang="en-US" dirty="0" smtClean="0"/>
              <a:t>に対応した</a:t>
            </a:r>
            <a:r>
              <a:rPr kumimoji="1" lang="en-US" altLang="ja-JP" dirty="0" smtClean="0"/>
              <a:t>AP</a:t>
            </a:r>
            <a:r>
              <a:rPr kumimoji="1" lang="ja-JP" altLang="en-US" dirty="0" smtClean="0"/>
              <a:t>サーバは？</a:t>
            </a:r>
            <a:endParaRPr kumimoji="1" lang="en-US" altLang="ja-JP" dirty="0" smtClean="0"/>
          </a:p>
          <a:p>
            <a:r>
              <a:rPr lang="en-US" altLang="ja-JP" dirty="0" smtClean="0"/>
              <a:t>Tomcat7.0.27</a:t>
            </a:r>
            <a:r>
              <a:rPr lang="ja-JP" altLang="en-US" dirty="0" smtClean="0"/>
              <a:t>から</a:t>
            </a:r>
            <a:r>
              <a:rPr lang="en-US" altLang="ja-JP" dirty="0" err="1" smtClean="0"/>
              <a:t>WebSocket</a:t>
            </a:r>
            <a:r>
              <a:rPr lang="ja-JP" altLang="en-US" dirty="0" smtClean="0"/>
              <a:t>をサポート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→最近リリースされたばかり</a:t>
            </a:r>
            <a:endParaRPr kumimoji="1" lang="en-US" altLang="ja-JP" dirty="0" smtClean="0"/>
          </a:p>
          <a:p>
            <a:r>
              <a:rPr lang="en-US" altLang="ja-JP" dirty="0" smtClean="0"/>
              <a:t>AP</a:t>
            </a:r>
            <a:r>
              <a:rPr lang="ja-JP" altLang="en-US" dirty="0" smtClean="0"/>
              <a:t>サーバは</a:t>
            </a:r>
            <a:r>
              <a:rPr lang="en-US" altLang="ja-JP" dirty="0" smtClean="0"/>
              <a:t>Tomcat7.0.27</a:t>
            </a:r>
            <a:r>
              <a:rPr lang="ja-JP" altLang="en-US" dirty="0" smtClean="0"/>
              <a:t>とする</a:t>
            </a:r>
            <a:endParaRPr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→ローカル環境は</a:t>
            </a:r>
            <a:r>
              <a:rPr lang="en-US" altLang="ja-JP" dirty="0" err="1"/>
              <a:t>PlayFramework</a:t>
            </a:r>
            <a:r>
              <a:rPr lang="ja-JP" altLang="en-US" dirty="0"/>
              <a:t>付属の</a:t>
            </a:r>
            <a:r>
              <a:rPr lang="en-US" altLang="ja-JP" dirty="0"/>
              <a:t>AP</a:t>
            </a:r>
            <a:r>
              <a:rPr lang="ja-JP" altLang="en-US" dirty="0"/>
              <a:t>サーバ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093420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DB</a:t>
            </a:r>
            <a:r>
              <a:rPr kumimoji="1" lang="ja-JP" altLang="en-US" dirty="0" smtClean="0"/>
              <a:t>サーバの検討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en-US" altLang="ja-JP" dirty="0" err="1" smtClean="0"/>
              <a:t>noSQL</a:t>
            </a:r>
            <a:r>
              <a:rPr kumimoji="1" lang="ja-JP" altLang="en-US" dirty="0" err="1" smtClean="0"/>
              <a:t>、</a:t>
            </a:r>
            <a:r>
              <a:rPr kumimoji="1" lang="en-US" altLang="ja-JP" dirty="0" smtClean="0"/>
              <a:t>RDB</a:t>
            </a:r>
            <a:r>
              <a:rPr lang="ja-JP" altLang="en-US" dirty="0" smtClean="0"/>
              <a:t>をどちらを使うべきか</a:t>
            </a:r>
            <a:endParaRPr lang="en-US" altLang="ja-JP" dirty="0" smtClean="0"/>
          </a:p>
          <a:p>
            <a:r>
              <a:rPr kumimoji="1" lang="ja-JP" altLang="en-US" dirty="0" smtClean="0"/>
              <a:t>作成予定の機能「勤務表」、「自己評価」について、データ修正の可能性は高い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→</a:t>
            </a:r>
            <a:r>
              <a:rPr lang="en-US" altLang="ja-JP" dirty="0" err="1" smtClean="0"/>
              <a:t>noSQL</a:t>
            </a:r>
            <a:r>
              <a:rPr lang="ja-JP" altLang="en-US" dirty="0" smtClean="0"/>
              <a:t>より、</a:t>
            </a:r>
            <a:r>
              <a:rPr lang="en-US" altLang="ja-JP" dirty="0" smtClean="0"/>
              <a:t>RDB</a:t>
            </a:r>
            <a:r>
              <a:rPr lang="ja-JP" altLang="en-US" dirty="0" err="1" smtClean="0"/>
              <a:t>のほうが</a:t>
            </a:r>
            <a:r>
              <a:rPr lang="ja-JP" altLang="en-US" dirty="0" smtClean="0"/>
              <a:t>有効</a:t>
            </a:r>
            <a:endParaRPr kumimoji="1" lang="en-US" altLang="ja-JP" dirty="0" smtClean="0"/>
          </a:p>
          <a:p>
            <a:r>
              <a:rPr lang="en-US" altLang="ja-JP" dirty="0" smtClean="0"/>
              <a:t>RDB</a:t>
            </a:r>
            <a:r>
              <a:rPr lang="ja-JP" altLang="en-US" dirty="0" smtClean="0"/>
              <a:t>を使用することとする</a:t>
            </a:r>
            <a:endParaRPr lang="en-US" altLang="ja-JP" dirty="0" smtClean="0"/>
          </a:p>
          <a:p>
            <a:r>
              <a:rPr kumimoji="1" lang="en-US" altLang="ja-JP" dirty="0" smtClean="0"/>
              <a:t>MYSQL</a:t>
            </a:r>
            <a:r>
              <a:rPr kumimoji="1" lang="ja-JP" altLang="en-US" dirty="0" err="1" smtClean="0"/>
              <a:t>、</a:t>
            </a:r>
            <a:r>
              <a:rPr kumimoji="1" lang="en-US" altLang="ja-JP" dirty="0" err="1" smtClean="0"/>
              <a:t>PostgreSQL</a:t>
            </a:r>
            <a:r>
              <a:rPr kumimoji="1" lang="ja-JP" altLang="en-US" dirty="0" smtClean="0"/>
              <a:t>のどちらを使うか</a:t>
            </a:r>
            <a:endParaRPr kumimoji="1" lang="en-US" altLang="ja-JP" dirty="0" smtClean="0"/>
          </a:p>
          <a:p>
            <a:r>
              <a:rPr lang="ja-JP" altLang="en-US" dirty="0"/>
              <a:t>案件的に</a:t>
            </a:r>
            <a:r>
              <a:rPr lang="ja-JP" altLang="en-US" dirty="0" smtClean="0"/>
              <a:t>は</a:t>
            </a:r>
            <a:r>
              <a:rPr lang="en-US" altLang="ja-JP" dirty="0" smtClean="0"/>
              <a:t>MYSQL</a:t>
            </a:r>
            <a:r>
              <a:rPr lang="ja-JP" altLang="en-US" dirty="0" smtClean="0"/>
              <a:t>が圧倒的に多い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→</a:t>
            </a:r>
            <a:r>
              <a:rPr lang="en-US" altLang="ja-JP" dirty="0" err="1" smtClean="0"/>
              <a:t>PostgreSQL</a:t>
            </a:r>
            <a:r>
              <a:rPr lang="ja-JP" altLang="en-US" dirty="0" smtClean="0"/>
              <a:t>は伸びる可能性低</a:t>
            </a:r>
            <a:endParaRPr lang="en-US" altLang="ja-JP" dirty="0" smtClean="0"/>
          </a:p>
          <a:p>
            <a:r>
              <a:rPr kumimoji="1" lang="en-US" altLang="ja-JP" dirty="0" smtClean="0"/>
              <a:t>DB</a:t>
            </a:r>
            <a:r>
              <a:rPr kumimoji="1" lang="ja-JP" altLang="en-US" dirty="0" smtClean="0"/>
              <a:t>サーバは</a:t>
            </a:r>
            <a:r>
              <a:rPr kumimoji="1" lang="en-US" altLang="ja-JP" dirty="0" smtClean="0"/>
              <a:t>MYSQL5.5</a:t>
            </a:r>
            <a:r>
              <a:rPr kumimoji="1" lang="ja-JP" altLang="en-US" dirty="0" smtClean="0"/>
              <a:t>とする</a:t>
            </a: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28254025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検討結果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en-US" altLang="ja-JP" dirty="0" smtClean="0"/>
              <a:t>VPS</a:t>
            </a:r>
            <a:r>
              <a:rPr kumimoji="1" lang="ja-JP" altLang="en-US" dirty="0" smtClean="0"/>
              <a:t>サーバ上の</a:t>
            </a:r>
            <a:r>
              <a:rPr kumimoji="1" lang="en-US" altLang="ja-JP" dirty="0" smtClean="0"/>
              <a:t>CentOS6</a:t>
            </a:r>
            <a:r>
              <a:rPr kumimoji="1" lang="ja-JP" altLang="en-US" dirty="0" smtClean="0"/>
              <a:t>を動作させる</a:t>
            </a:r>
            <a:endParaRPr kumimoji="1" lang="en-US" altLang="ja-JP" dirty="0" smtClean="0"/>
          </a:p>
          <a:p>
            <a:r>
              <a:rPr lang="en-US" altLang="ja-JP" dirty="0" smtClean="0"/>
              <a:t>nginx1.3.1+Tomcat7.0.27</a:t>
            </a:r>
            <a:r>
              <a:rPr lang="ja-JP" altLang="en-US" dirty="0" smtClean="0"/>
              <a:t>を連携する</a:t>
            </a:r>
            <a:endParaRPr lang="en-US" altLang="ja-JP" dirty="0" smtClean="0"/>
          </a:p>
          <a:p>
            <a:r>
              <a:rPr lang="en-US" altLang="ja-JP" dirty="0" smtClean="0"/>
              <a:t>DB</a:t>
            </a:r>
            <a:r>
              <a:rPr lang="ja-JP" altLang="en-US" dirty="0" smtClean="0"/>
              <a:t>サーバが</a:t>
            </a:r>
            <a:r>
              <a:rPr lang="en-US" altLang="ja-JP" dirty="0" smtClean="0"/>
              <a:t>MYSQL5.5</a:t>
            </a:r>
            <a:r>
              <a:rPr lang="ja-JP" altLang="en-US" dirty="0" smtClean="0"/>
              <a:t>を使用する</a:t>
            </a:r>
            <a:endParaRPr lang="en-US" altLang="ja-JP" dirty="0" smtClean="0"/>
          </a:p>
          <a:p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システムのメインは</a:t>
            </a:r>
            <a:r>
              <a:rPr lang="en-US" altLang="ja-JP" dirty="0" smtClean="0"/>
              <a:t>PlayFramwork1.2.4</a:t>
            </a:r>
            <a:r>
              <a:rPr lang="ja-JP" altLang="en-US" dirty="0" smtClean="0"/>
              <a:t>（言語は</a:t>
            </a:r>
            <a:r>
              <a:rPr lang="en-US" altLang="ja-JP" dirty="0" smtClean="0"/>
              <a:t>Java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→</a:t>
            </a:r>
            <a:r>
              <a:rPr lang="en-US" altLang="ja-JP" dirty="0" err="1" smtClean="0"/>
              <a:t>Scala</a:t>
            </a:r>
            <a:r>
              <a:rPr lang="ja-JP" altLang="en-US" dirty="0" smtClean="0"/>
              <a:t>がクリアできれば</a:t>
            </a:r>
            <a:r>
              <a:rPr lang="en-US" altLang="ja-JP" dirty="0" smtClean="0"/>
              <a:t>2.0.1</a:t>
            </a:r>
            <a:r>
              <a:rPr lang="ja-JP" altLang="en-US" dirty="0" smtClean="0"/>
              <a:t>とする</a:t>
            </a:r>
            <a:endParaRPr lang="en-US" altLang="ja-JP" dirty="0" smtClean="0"/>
          </a:p>
          <a:p>
            <a:r>
              <a:rPr lang="ja-JP" altLang="en-US" dirty="0" smtClean="0"/>
              <a:t>簡単な機能については</a:t>
            </a:r>
            <a:r>
              <a:rPr lang="en-US" altLang="ja-JP" dirty="0" smtClean="0"/>
              <a:t>Python</a:t>
            </a:r>
            <a:r>
              <a:rPr lang="ja-JP" altLang="en-US" dirty="0" smtClean="0"/>
              <a:t>を使用</a:t>
            </a:r>
            <a:endParaRPr lang="en-US" altLang="ja-JP" dirty="0" smtClean="0"/>
          </a:p>
          <a:p>
            <a:r>
              <a:rPr lang="ja-JP" altLang="en-US" dirty="0" smtClean="0"/>
              <a:t>スマートフォン向けの</a:t>
            </a:r>
            <a:r>
              <a:rPr lang="en-US" altLang="ja-JP" dirty="0" smtClean="0"/>
              <a:t>UI</a:t>
            </a:r>
            <a:r>
              <a:rPr lang="ja-JP" altLang="en-US" dirty="0" smtClean="0"/>
              <a:t>に</a:t>
            </a:r>
            <a:r>
              <a:rPr lang="en-US" altLang="ja-JP" dirty="0" err="1" smtClean="0"/>
              <a:t>JQueryMobile</a:t>
            </a:r>
            <a:r>
              <a:rPr lang="ja-JP" altLang="en-US" dirty="0" smtClean="0"/>
              <a:t>を使用</a:t>
            </a:r>
            <a:endParaRPr lang="en-US" altLang="ja-JP" dirty="0" smtClean="0"/>
          </a:p>
          <a:p>
            <a:r>
              <a:rPr lang="en-US" altLang="ja-JP" dirty="0" err="1" smtClean="0"/>
              <a:t>JavScript</a:t>
            </a:r>
            <a:r>
              <a:rPr lang="ja-JP" altLang="en-US" dirty="0" smtClean="0"/>
              <a:t>はできるだけ使用しないよう考慮する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04446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条件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ja-JP" altLang="en-US" dirty="0"/>
              <a:t>機能は「自己評価」、「勤務表」、「掲示板」、「ログイン機能」を</a:t>
            </a:r>
            <a:r>
              <a:rPr lang="ja-JP" altLang="en-US" dirty="0" smtClean="0"/>
              <a:t>想定</a:t>
            </a:r>
            <a:endParaRPr lang="en-US" altLang="ja-JP" dirty="0" smtClean="0"/>
          </a:p>
          <a:p>
            <a:r>
              <a:rPr lang="ja-JP" altLang="en-US" dirty="0"/>
              <a:t>使用するフレームワーク等は全て無料であるが未来があるものを使用</a:t>
            </a:r>
            <a:r>
              <a:rPr lang="ja-JP" altLang="en-US" dirty="0" smtClean="0"/>
              <a:t>する</a:t>
            </a:r>
            <a:endParaRPr lang="en-US" altLang="ja-JP" dirty="0" smtClean="0"/>
          </a:p>
          <a:p>
            <a:r>
              <a:rPr lang="ja-JP" altLang="en-US" dirty="0"/>
              <a:t>作るにあたり最適なフレームワーク、ソフトを提供</a:t>
            </a:r>
            <a:r>
              <a:rPr lang="ja-JP" altLang="en-US" dirty="0" smtClean="0"/>
              <a:t>する</a:t>
            </a:r>
            <a:endParaRPr lang="en-US" altLang="ja-JP" dirty="0" smtClean="0"/>
          </a:p>
          <a:p>
            <a:r>
              <a:rPr lang="ja-JP" altLang="en-US" dirty="0"/>
              <a:t>画面は</a:t>
            </a:r>
            <a:r>
              <a:rPr lang="en-US" altLang="ja-JP" dirty="0"/>
              <a:t>HTML5</a:t>
            </a:r>
            <a:r>
              <a:rPr lang="ja-JP" altLang="en-US" dirty="0"/>
              <a:t>で作成することが</a:t>
            </a:r>
            <a:r>
              <a:rPr lang="ja-JP" altLang="en-US" dirty="0" smtClean="0"/>
              <a:t>前提</a:t>
            </a:r>
            <a:endParaRPr lang="en-US" altLang="ja-JP" dirty="0" smtClean="0"/>
          </a:p>
          <a:p>
            <a:r>
              <a:rPr lang="en-US" altLang="ja-JP" dirty="0"/>
              <a:t>PC</a:t>
            </a:r>
            <a:r>
              <a:rPr lang="ja-JP" altLang="en-US" dirty="0" err="1"/>
              <a:t>、</a:t>
            </a:r>
            <a:r>
              <a:rPr lang="ja-JP" altLang="en-US" dirty="0"/>
              <a:t>スマートフォンに対応できるような構成を考えること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95149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2012/06</a:t>
            </a:r>
            <a:r>
              <a:rPr lang="ja-JP" altLang="en-US" dirty="0" smtClean="0"/>
              <a:t>の言語ランキング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8483196"/>
              </p:ext>
            </p:extLst>
          </p:nvPr>
        </p:nvGraphicFramePr>
        <p:xfrm>
          <a:off x="611560" y="1268760"/>
          <a:ext cx="7992888" cy="4536978"/>
        </p:xfrm>
        <a:graphic>
          <a:graphicData uri="http://schemas.openxmlformats.org/drawingml/2006/table">
            <a:tbl>
              <a:tblPr/>
              <a:tblGrid>
                <a:gridCol w="1332148"/>
                <a:gridCol w="1332148"/>
                <a:gridCol w="1332148"/>
                <a:gridCol w="1332148"/>
                <a:gridCol w="1332148"/>
                <a:gridCol w="1332148"/>
              </a:tblGrid>
              <a:tr h="8082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Position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Jun 2012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Position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Jun 2011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Programming Language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Ratings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Jun 2012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Delta 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Jun 2011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Status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 dirty="0"/>
                        <a:t>1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/>
                        <a:t>2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hlinkClick r:id="rId2"/>
                        </a:rPr>
                        <a:t>C</a:t>
                      </a:r>
                      <a:endParaRPr lang="en-US" sz="1600"/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/>
                        <a:t>17.725%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/>
                        <a:t>+1.45%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A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 dirty="0"/>
                        <a:t>2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/>
                        <a:t>1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hlinkClick r:id="rId3"/>
                        </a:rPr>
                        <a:t>Java</a:t>
                      </a:r>
                      <a:endParaRPr lang="en-US" sz="1600"/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/>
                        <a:t>16.265%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/>
                        <a:t>-2.32%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A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 dirty="0"/>
                        <a:t>3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/>
                        <a:t>3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hlinkClick r:id="rId4"/>
                        </a:rPr>
                        <a:t>C++</a:t>
                      </a:r>
                      <a:endParaRPr lang="en-US" sz="1600"/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/>
                        <a:t>9.358%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/>
                        <a:t>-0.47%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A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5745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 dirty="0"/>
                        <a:t>4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/>
                        <a:t>7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hlinkClick r:id="rId5"/>
                        </a:rPr>
                        <a:t>Objective-C</a:t>
                      </a:r>
                      <a:endParaRPr lang="en-US" sz="1600"/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/>
                        <a:t>9.094%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/>
                        <a:t>+4.66%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A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 dirty="0"/>
                        <a:t>5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/>
                        <a:t>4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hlinkClick r:id="rId6"/>
                        </a:rPr>
                        <a:t>C#</a:t>
                      </a:r>
                      <a:endParaRPr lang="en-US" sz="1600"/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/>
                        <a:t>7.026%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/>
                        <a:t>+0.18%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/>
                        <a:t>A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5745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 dirty="0"/>
                        <a:t>6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 dirty="0"/>
                        <a:t>6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hlinkClick r:id="rId7"/>
                        </a:rPr>
                        <a:t>(Visual) Basic</a:t>
                      </a:r>
                      <a:endParaRPr lang="en-US" sz="1600"/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/>
                        <a:t>6.047%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/>
                        <a:t>+1.32%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/>
                        <a:t>A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 dirty="0"/>
                        <a:t>7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 dirty="0"/>
                        <a:t>5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hlinkClick r:id="rId8"/>
                        </a:rPr>
                        <a:t>PHP</a:t>
                      </a:r>
                      <a:endParaRPr lang="en-US" sz="1600"/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/>
                        <a:t>5.287%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/>
                        <a:t>-1.31%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/>
                        <a:t>A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 dirty="0"/>
                        <a:t>8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 dirty="0"/>
                        <a:t>8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hlinkClick r:id="rId9"/>
                        </a:rPr>
                        <a:t>Python</a:t>
                      </a:r>
                      <a:endParaRPr lang="en-US" sz="1600"/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/>
                        <a:t>3.848%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/>
                        <a:t>-0.05%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/>
                        <a:t>A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 dirty="0"/>
                        <a:t>9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 dirty="0"/>
                        <a:t>9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hlinkClick r:id="rId10"/>
                        </a:rPr>
                        <a:t>Perl</a:t>
                      </a:r>
                      <a:endParaRPr lang="en-US" sz="1600"/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/>
                        <a:t>2.221%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/>
                        <a:t>-0.09%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/>
                        <a:t>A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 dirty="0"/>
                        <a:t>10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 dirty="0"/>
                        <a:t>12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hlinkClick r:id="rId11"/>
                        </a:rPr>
                        <a:t>Ruby</a:t>
                      </a:r>
                      <a:endParaRPr lang="en-US" sz="1600" dirty="0"/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 dirty="0"/>
                        <a:t>1.683%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600" dirty="0"/>
                        <a:t>+0.20%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A</a:t>
                      </a: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1025" name="Picture 1" descr="http://www.tiobe.com/tiobe_index/images/Up.gif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38" y="1589088"/>
            <a:ext cx="95250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www.tiobe.com/tiobe_index/images/Down.gif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38" y="1589088"/>
            <a:ext cx="95250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http://www.tiobe.com/tiobe_index/images/Same.gif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38" y="1589088"/>
            <a:ext cx="142875" cy="20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tiobe.com/tiobe_index/images/Up.gif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38" y="1589088"/>
            <a:ext cx="95250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http://www.tiobe.com/tiobe_index/images/Up.gif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38" y="1589088"/>
            <a:ext cx="95250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tiobe.com/tiobe_index/images/Up.gif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38" y="1589088"/>
            <a:ext cx="95250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http://www.tiobe.com/tiobe_index/images/Down.gif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38" y="1589088"/>
            <a:ext cx="95250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tiobe.com/tiobe_index/images/Same.gif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38" y="1589088"/>
            <a:ext cx="142875" cy="20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http://www.tiobe.com/tiobe_index/images/Down.gif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38" y="1589088"/>
            <a:ext cx="95250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tiobe.com/tiobe_index/images/Down.gif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38" y="1589088"/>
            <a:ext cx="95250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http://www.tiobe.com/tiobe_index/images/Same.gif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38" y="1589088"/>
            <a:ext cx="142875" cy="20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www.tiobe.com/tiobe_index/images/Same.gif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38" y="1589088"/>
            <a:ext cx="142875" cy="20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http://www.tiobe.com/tiobe_index/images/Up.gif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38" y="1589088"/>
            <a:ext cx="95250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://www.tiobe.com/tiobe_index/images/Up.gif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38" y="1589088"/>
            <a:ext cx="95250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テキスト ボックス 4"/>
          <p:cNvSpPr txBox="1"/>
          <p:nvPr/>
        </p:nvSpPr>
        <p:spPr>
          <a:xfrm>
            <a:off x="395536" y="6015533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【</a:t>
            </a:r>
            <a:r>
              <a:rPr lang="ja-JP" altLang="en-US" dirty="0"/>
              <a:t>参考</a:t>
            </a:r>
            <a:r>
              <a:rPr lang="en-US" altLang="ja-JP" dirty="0" smtClean="0"/>
              <a:t>】http</a:t>
            </a:r>
            <a:r>
              <a:rPr lang="en-US" altLang="ja-JP" dirty="0"/>
              <a:t>://www.tiobe.com/index.php/content/paperinfo/tpci/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15271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言語ランキング</a:t>
            </a:r>
            <a:r>
              <a:rPr lang="ja-JP" altLang="en-US" dirty="0" smtClean="0"/>
              <a:t>の考察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en-US" altLang="ja-JP" dirty="0" smtClean="0"/>
              <a:t>C</a:t>
            </a:r>
            <a:r>
              <a:rPr kumimoji="1" lang="ja-JP" altLang="en-US" dirty="0" err="1" smtClean="0"/>
              <a:t>、</a:t>
            </a:r>
            <a:r>
              <a:rPr kumimoji="1" lang="en-US" altLang="ja-JP" dirty="0" smtClean="0"/>
              <a:t>C++</a:t>
            </a:r>
            <a:r>
              <a:rPr kumimoji="1" lang="ja-JP" altLang="en-US" dirty="0" smtClean="0"/>
              <a:t>は</a:t>
            </a:r>
            <a:r>
              <a:rPr lang="en-US" altLang="ja-JP" dirty="0" smtClean="0"/>
              <a:t>Web</a:t>
            </a:r>
            <a:r>
              <a:rPr lang="ja-JP" altLang="en-US" dirty="0" smtClean="0"/>
              <a:t>系が少ないため除外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→</a:t>
            </a:r>
            <a:r>
              <a:rPr lang="en-US" altLang="ja-JP" dirty="0" smtClean="0"/>
              <a:t>CGI</a:t>
            </a:r>
            <a:r>
              <a:rPr lang="ja-JP" altLang="en-US" dirty="0" smtClean="0"/>
              <a:t>で使うことは可能だがいまさらという感じ</a:t>
            </a:r>
            <a:endParaRPr lang="en-US" altLang="ja-JP" dirty="0" smtClean="0"/>
          </a:p>
          <a:p>
            <a:r>
              <a:rPr lang="en-US" altLang="ja-JP" dirty="0" smtClean="0"/>
              <a:t>.NET</a:t>
            </a:r>
            <a:r>
              <a:rPr lang="ja-JP" altLang="en-US" dirty="0" smtClean="0"/>
              <a:t>系はツールが有償なので除外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→制限付で無料版ツールもあるけど</a:t>
            </a:r>
            <a:endParaRPr lang="en-US" altLang="ja-JP" dirty="0" smtClean="0"/>
          </a:p>
          <a:p>
            <a:r>
              <a:rPr lang="en-US" altLang="ja-JP" dirty="0" smtClean="0"/>
              <a:t>Objective-C</a:t>
            </a:r>
            <a:r>
              <a:rPr lang="ja-JP" altLang="en-US" dirty="0" smtClean="0"/>
              <a:t>は</a:t>
            </a:r>
            <a:r>
              <a:rPr lang="en-US" altLang="ja-JP" dirty="0" smtClean="0"/>
              <a:t>iPhone</a:t>
            </a:r>
            <a:r>
              <a:rPr lang="ja-JP" altLang="en-US" dirty="0" smtClean="0"/>
              <a:t>アプリなので除外</a:t>
            </a:r>
            <a:endParaRPr lang="en-US" altLang="ja-JP" dirty="0" smtClean="0"/>
          </a:p>
          <a:p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系で検討できそうな技術は「</a:t>
            </a:r>
            <a:r>
              <a:rPr kumimoji="1" lang="en-US" altLang="ja-JP" dirty="0" smtClean="0"/>
              <a:t>Java</a:t>
            </a:r>
            <a:r>
              <a:rPr kumimoji="1" lang="ja-JP" altLang="en-US" dirty="0" smtClean="0"/>
              <a:t>」、「</a:t>
            </a:r>
            <a:r>
              <a:rPr kumimoji="1" lang="en-US" altLang="ja-JP" dirty="0" smtClean="0"/>
              <a:t>PHP</a:t>
            </a:r>
            <a:r>
              <a:rPr kumimoji="1" lang="ja-JP" altLang="en-US" dirty="0" smtClean="0"/>
              <a:t>」、「</a:t>
            </a:r>
            <a:r>
              <a:rPr kumimoji="1" lang="en-US" altLang="ja-JP" dirty="0" smtClean="0"/>
              <a:t>Perl</a:t>
            </a:r>
            <a:r>
              <a:rPr kumimoji="1" lang="ja-JP" altLang="en-US" dirty="0" smtClean="0"/>
              <a:t>」、「</a:t>
            </a:r>
            <a:r>
              <a:rPr kumimoji="1" lang="en-US" altLang="ja-JP" dirty="0" smtClean="0"/>
              <a:t>Python</a:t>
            </a:r>
            <a:r>
              <a:rPr kumimoji="1" lang="ja-JP" altLang="en-US" dirty="0" smtClean="0"/>
              <a:t>」、「</a:t>
            </a:r>
            <a:r>
              <a:rPr kumimoji="1" lang="en-US" altLang="ja-JP" dirty="0" smtClean="0"/>
              <a:t>Ruby</a:t>
            </a:r>
            <a:r>
              <a:rPr kumimoji="1" lang="ja-JP" altLang="en-US" dirty="0" smtClean="0"/>
              <a:t>」となる</a:t>
            </a:r>
            <a:endParaRPr kumimoji="1" lang="en-US" altLang="ja-JP" dirty="0" smtClean="0"/>
          </a:p>
          <a:p>
            <a:r>
              <a:rPr lang="en-US" altLang="ja-JP" dirty="0" smtClean="0"/>
              <a:t>Perl</a:t>
            </a:r>
            <a:r>
              <a:rPr lang="ja-JP" altLang="en-US" dirty="0" smtClean="0"/>
              <a:t>はソース解析が難解のため除外</a:t>
            </a:r>
            <a:endParaRPr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→記述する人によりソースに個性が出すぎる</a:t>
            </a:r>
            <a:endParaRPr kumimoji="1" lang="en-US" altLang="ja-JP" dirty="0" smtClean="0"/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13633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Java</a:t>
            </a:r>
            <a:r>
              <a:rPr kumimoji="1" lang="ja-JP" altLang="en-US" dirty="0" smtClean="0"/>
              <a:t>対</a:t>
            </a:r>
            <a:r>
              <a:rPr lang="ja-JP" altLang="en-US" dirty="0"/>
              <a:t>スクリプト</a:t>
            </a:r>
            <a:r>
              <a:rPr kumimoji="1" lang="ja-JP" altLang="en-US" dirty="0" smtClean="0"/>
              <a:t>言語の比較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ja-JP" altLang="en-US" dirty="0"/>
              <a:t>スクリプト</a:t>
            </a:r>
            <a:r>
              <a:rPr lang="ja-JP" altLang="en-US" dirty="0" smtClean="0"/>
              <a:t>言語は開発環境において変更後に</a:t>
            </a:r>
            <a:r>
              <a:rPr lang="ja-JP" altLang="en-US" dirty="0"/>
              <a:t>即時</a:t>
            </a:r>
            <a:r>
              <a:rPr lang="ja-JP" altLang="en-US" dirty="0" smtClean="0"/>
              <a:t>動作可能（コンパイル不要）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→</a:t>
            </a:r>
            <a:r>
              <a:rPr lang="en-US" altLang="ja-JP" dirty="0"/>
              <a:t>Java</a:t>
            </a:r>
            <a:r>
              <a:rPr lang="ja-JP" altLang="en-US" dirty="0"/>
              <a:t>でも</a:t>
            </a:r>
            <a:r>
              <a:rPr lang="en-US" altLang="ja-JP" dirty="0"/>
              <a:t>Tomcat</a:t>
            </a:r>
            <a:r>
              <a:rPr lang="ja-JP" altLang="en-US" dirty="0"/>
              <a:t>などではオートリロードを有効に</a:t>
            </a:r>
            <a:r>
              <a:rPr lang="ja-JP" altLang="en-US" dirty="0" smtClean="0"/>
              <a:t>すれば同様のことが可能</a:t>
            </a:r>
            <a:endParaRPr kumimoji="1" lang="en-US" altLang="ja-JP" dirty="0" smtClean="0"/>
          </a:p>
          <a:p>
            <a:r>
              <a:rPr lang="en-US" altLang="ja-JP" dirty="0" smtClean="0"/>
              <a:t>PHP</a:t>
            </a:r>
            <a:r>
              <a:rPr lang="ja-JP" altLang="en-US" dirty="0" smtClean="0"/>
              <a:t>等は変数定義が不要（定義していない変数がいきなり使える。実行時の警告）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→バグを生み出す原因。大規模では厳しい</a:t>
            </a:r>
            <a:endParaRPr kumimoji="1" lang="en-US" altLang="ja-JP" dirty="0" smtClean="0"/>
          </a:p>
          <a:p>
            <a:r>
              <a:rPr lang="ja-JP" altLang="en-US" dirty="0"/>
              <a:t>スクリプト</a:t>
            </a:r>
            <a:r>
              <a:rPr lang="ja-JP" altLang="en-US" dirty="0" smtClean="0"/>
              <a:t>言語のスピードが問題</a:t>
            </a:r>
            <a:endParaRPr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→</a:t>
            </a:r>
            <a:r>
              <a:rPr kumimoji="1" lang="en-US" altLang="ja-JP" dirty="0" smtClean="0"/>
              <a:t>Twitter</a:t>
            </a:r>
            <a:r>
              <a:rPr kumimoji="1" lang="ja-JP" altLang="en-US" dirty="0" smtClean="0"/>
              <a:t>が</a:t>
            </a:r>
            <a:r>
              <a:rPr kumimoji="1" lang="en-US" altLang="ja-JP" dirty="0" smtClean="0"/>
              <a:t>Ruby</a:t>
            </a:r>
            <a:r>
              <a:rPr kumimoji="1" lang="ja-JP" altLang="en-US" dirty="0" smtClean="0"/>
              <a:t>から</a:t>
            </a:r>
            <a:r>
              <a:rPr kumimoji="1" lang="en-US" altLang="ja-JP" dirty="0" smtClean="0"/>
              <a:t>Java</a:t>
            </a:r>
            <a:r>
              <a:rPr kumimoji="1" lang="ja-JP" altLang="en-US" dirty="0" smtClean="0"/>
              <a:t>に変更後、スピード</a:t>
            </a:r>
            <a:r>
              <a:rPr kumimoji="1" lang="en-US" altLang="ja-JP" dirty="0" smtClean="0"/>
              <a:t>5</a:t>
            </a:r>
            <a:r>
              <a:rPr kumimoji="1" lang="ja-JP" altLang="en-US" dirty="0" smtClean="0"/>
              <a:t>倍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→</a:t>
            </a:r>
            <a:r>
              <a:rPr lang="en-US" altLang="ja-JP" dirty="0" smtClean="0"/>
              <a:t>JavaScript+</a:t>
            </a:r>
            <a:r>
              <a:rPr lang="ja-JP" altLang="en-US" dirty="0" smtClean="0"/>
              <a:t>スクリプト言語は遅い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【</a:t>
            </a:r>
            <a:r>
              <a:rPr lang="ja-JP" altLang="en-US" dirty="0"/>
              <a:t>参考</a:t>
            </a:r>
            <a:r>
              <a:rPr lang="en-US" altLang="ja-JP" dirty="0" smtClean="0"/>
              <a:t>】http</a:t>
            </a:r>
            <a:r>
              <a:rPr lang="en-US" altLang="ja-JP" dirty="0"/>
              <a:t>://www.publickey1.jp/blog/12/twitter51.html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72786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言語の決定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ja-JP" altLang="en-US" dirty="0"/>
              <a:t>スクリプト</a:t>
            </a:r>
            <a:r>
              <a:rPr lang="ja-JP" altLang="en-US" dirty="0" smtClean="0"/>
              <a:t>言語をメインにするのは難しい</a:t>
            </a:r>
            <a:endParaRPr kumimoji="1" lang="en-US" altLang="ja-JP" dirty="0" smtClean="0"/>
          </a:p>
          <a:p>
            <a:r>
              <a:rPr lang="ja-JP" altLang="en-US" dirty="0"/>
              <a:t>メインで使用する言語は</a:t>
            </a:r>
            <a:r>
              <a:rPr lang="en-US" altLang="ja-JP" dirty="0"/>
              <a:t>Java</a:t>
            </a:r>
            <a:r>
              <a:rPr lang="ja-JP" altLang="en-US" dirty="0"/>
              <a:t>言語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→</a:t>
            </a:r>
            <a:r>
              <a:rPr lang="en-US" altLang="ja-JP" dirty="0" err="1" smtClean="0"/>
              <a:t>JavaSE</a:t>
            </a:r>
            <a:r>
              <a:rPr lang="ja-JP" altLang="en-US" dirty="0" smtClean="0"/>
              <a:t>最新である</a:t>
            </a:r>
            <a:r>
              <a:rPr lang="en-US" altLang="ja-JP" dirty="0" smtClean="0"/>
              <a:t>JDK7.0</a:t>
            </a:r>
            <a:r>
              <a:rPr lang="ja-JP" altLang="en-US" dirty="0" smtClean="0"/>
              <a:t>を使用する</a:t>
            </a:r>
            <a:endParaRPr lang="en-US" altLang="ja-JP" dirty="0" smtClean="0"/>
          </a:p>
          <a:p>
            <a:r>
              <a:rPr lang="ja-JP" altLang="en-US" dirty="0" smtClean="0"/>
              <a:t>ただし、</a:t>
            </a:r>
            <a:r>
              <a:rPr lang="en-US" altLang="ja-JP" dirty="0" err="1" smtClean="0"/>
              <a:t>BToB</a:t>
            </a:r>
            <a:r>
              <a:rPr lang="ja-JP" altLang="en-US" dirty="0" smtClean="0"/>
              <a:t>システムではスクリプト言語が主流のため、</a:t>
            </a:r>
            <a:r>
              <a:rPr lang="en-US" altLang="ja-JP" dirty="0" smtClean="0"/>
              <a:t>Java</a:t>
            </a:r>
            <a:r>
              <a:rPr lang="ja-JP" altLang="en-US" dirty="0" smtClean="0"/>
              <a:t>のみで行くのはどうか？</a:t>
            </a:r>
            <a:endParaRPr lang="en-US" altLang="ja-JP" dirty="0" smtClean="0"/>
          </a:p>
          <a:p>
            <a:r>
              <a:rPr lang="en-US" altLang="ja-JP" dirty="0" smtClean="0"/>
              <a:t>Web</a:t>
            </a:r>
            <a:r>
              <a:rPr lang="ja-JP" altLang="en-US" dirty="0"/>
              <a:t>全般は</a:t>
            </a:r>
            <a:r>
              <a:rPr lang="en-US" altLang="ja-JP" dirty="0" smtClean="0"/>
              <a:t>Java</a:t>
            </a:r>
            <a:r>
              <a:rPr lang="ja-JP" altLang="en-US" dirty="0"/>
              <a:t>とする</a:t>
            </a:r>
            <a:endParaRPr lang="en-US" altLang="ja-JP" dirty="0" smtClean="0"/>
          </a:p>
          <a:p>
            <a:r>
              <a:rPr lang="ja-JP" altLang="en-US" dirty="0"/>
              <a:t>メイン以外の簡単な機能を</a:t>
            </a:r>
            <a:r>
              <a:rPr lang="en-US" altLang="ja-JP" dirty="0" smtClean="0"/>
              <a:t>Python</a:t>
            </a:r>
            <a:r>
              <a:rPr lang="ja-JP" altLang="en-US" dirty="0" smtClean="0"/>
              <a:t>で作成</a:t>
            </a:r>
            <a:endParaRPr lang="en-US" altLang="ja-JP" dirty="0" smtClean="0"/>
          </a:p>
          <a:p>
            <a:r>
              <a:rPr lang="en-US" altLang="ja-JP" dirty="0" smtClean="0"/>
              <a:t>JavaScript</a:t>
            </a:r>
            <a:r>
              <a:rPr lang="ja-JP" altLang="en-US" dirty="0" smtClean="0"/>
              <a:t>は実行時にしかエラーがわからないためできるだけ使わない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→必要（</a:t>
            </a:r>
            <a:r>
              <a:rPr lang="en-US" altLang="ja-JP" dirty="0" smtClean="0"/>
              <a:t>AJAX</a:t>
            </a:r>
            <a:r>
              <a:rPr lang="ja-JP" altLang="en-US" dirty="0" smtClean="0"/>
              <a:t>等）に応じて使用するが</a:t>
            </a:r>
            <a:r>
              <a:rPr lang="en-US" altLang="ja-JP" dirty="0" smtClean="0"/>
              <a:t>JS</a:t>
            </a:r>
            <a:r>
              <a:rPr lang="ja-JP" altLang="en-US" dirty="0" smtClean="0"/>
              <a:t>ゴリゴリにはしない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041314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Python</a:t>
            </a:r>
            <a:r>
              <a:rPr lang="ja-JP" altLang="en-US" dirty="0" smtClean="0"/>
              <a:t>のメリット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ja-JP" dirty="0"/>
              <a:t>Ruby</a:t>
            </a:r>
            <a:r>
              <a:rPr lang="ja-JP" altLang="en-US" dirty="0" smtClean="0"/>
              <a:t>より処理</a:t>
            </a:r>
            <a:r>
              <a:rPr lang="ja-JP" altLang="en-US" dirty="0"/>
              <a:t>スピードが</a:t>
            </a:r>
            <a:r>
              <a:rPr lang="ja-JP" altLang="en-US" dirty="0" smtClean="0"/>
              <a:t>速い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→ただし、</a:t>
            </a:r>
            <a:r>
              <a:rPr lang="en-US" altLang="ja-JP" dirty="0" smtClean="0"/>
              <a:t>Ruby</a:t>
            </a:r>
            <a:r>
              <a:rPr lang="ja-JP" altLang="en-US" dirty="0" err="1" smtClean="0"/>
              <a:t>のほうが</a:t>
            </a:r>
            <a:r>
              <a:rPr lang="ja-JP" altLang="en-US" dirty="0" smtClean="0"/>
              <a:t>案件は多い・・・。</a:t>
            </a:r>
            <a:endParaRPr lang="en-US" altLang="ja-JP" dirty="0" smtClean="0"/>
          </a:p>
          <a:p>
            <a:r>
              <a:rPr lang="en-US" altLang="ja-JP" dirty="0"/>
              <a:t>PHP</a:t>
            </a:r>
            <a:r>
              <a:rPr lang="ja-JP" altLang="en-US" dirty="0" smtClean="0"/>
              <a:t>は技術者</a:t>
            </a:r>
            <a:r>
              <a:rPr lang="ja-JP" altLang="en-US" dirty="0"/>
              <a:t>が</a:t>
            </a:r>
            <a:r>
              <a:rPr lang="ja-JP" altLang="en-US" dirty="0" smtClean="0"/>
              <a:t>多い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→</a:t>
            </a:r>
            <a:r>
              <a:rPr lang="en-US" altLang="ja-JP" dirty="0" smtClean="0"/>
              <a:t>PHP</a:t>
            </a:r>
            <a:r>
              <a:rPr lang="ja-JP" altLang="en-US" dirty="0" smtClean="0"/>
              <a:t>技術者はあふれている</a:t>
            </a:r>
            <a:endParaRPr lang="en-US" altLang="ja-JP" dirty="0" smtClean="0"/>
          </a:p>
          <a:p>
            <a:r>
              <a:rPr lang="en-US" altLang="ja-JP" dirty="0" smtClean="0"/>
              <a:t>Python</a:t>
            </a:r>
            <a:r>
              <a:rPr lang="ja-JP" altLang="en-US" dirty="0"/>
              <a:t>は</a:t>
            </a:r>
            <a:r>
              <a:rPr lang="en-US" altLang="ja-JP" dirty="0"/>
              <a:t>Google</a:t>
            </a:r>
            <a:r>
              <a:rPr lang="ja-JP" altLang="en-US" dirty="0"/>
              <a:t>が使用する三大言語のひとつで</a:t>
            </a:r>
            <a:r>
              <a:rPr lang="ja-JP" altLang="en-US" dirty="0" smtClean="0"/>
              <a:t>ある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/>
              <a:t>→</a:t>
            </a:r>
            <a:r>
              <a:rPr lang="en-US" altLang="ja-JP" dirty="0"/>
              <a:t>Java</a:t>
            </a:r>
            <a:r>
              <a:rPr lang="ja-JP" altLang="en-US" dirty="0" err="1"/>
              <a:t>、</a:t>
            </a:r>
            <a:r>
              <a:rPr lang="en-US" altLang="ja-JP" dirty="0"/>
              <a:t>C++</a:t>
            </a:r>
            <a:r>
              <a:rPr lang="ja-JP" altLang="en-US" dirty="0" err="1"/>
              <a:t>、</a:t>
            </a:r>
            <a:r>
              <a:rPr lang="en-US" altLang="ja-JP" dirty="0" smtClean="0"/>
              <a:t>Python</a:t>
            </a:r>
          </a:p>
          <a:p>
            <a:r>
              <a:rPr lang="en-US" altLang="ja-JP" dirty="0" smtClean="0"/>
              <a:t>Python</a:t>
            </a:r>
            <a:r>
              <a:rPr lang="ja-JP" altLang="en-US" dirty="0" smtClean="0"/>
              <a:t>技術者がかなり少ない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→競争相手が少ないためシェア獲得のチャンス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1611273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MVC</a:t>
            </a:r>
            <a:r>
              <a:rPr kumimoji="1" lang="ja-JP" altLang="en-US" dirty="0" smtClean="0"/>
              <a:t>フレームワークの選定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en-US" altLang="ja-JP" dirty="0" smtClean="0"/>
              <a:t>Struts1.X</a:t>
            </a:r>
            <a:r>
              <a:rPr kumimoji="1" lang="ja-JP" altLang="en-US" dirty="0" smtClean="0"/>
              <a:t>系はさすがに古い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 smtClean="0"/>
              <a:t>→既に使ったことある人がほとんど</a:t>
            </a:r>
            <a:endParaRPr lang="en-US" altLang="ja-JP" dirty="0" smtClean="0"/>
          </a:p>
          <a:p>
            <a:r>
              <a:rPr lang="en-US" altLang="ja-JP" dirty="0" smtClean="0"/>
              <a:t>Struts2.X</a:t>
            </a:r>
            <a:r>
              <a:rPr lang="ja-JP" altLang="en-US" dirty="0" smtClean="0"/>
              <a:t>系は</a:t>
            </a:r>
            <a:r>
              <a:rPr lang="en-US" altLang="ja-JP" dirty="0" err="1" smtClean="0"/>
              <a:t>ActionSupport</a:t>
            </a:r>
            <a:r>
              <a:rPr lang="ja-JP" altLang="en-US" dirty="0" err="1" smtClean="0"/>
              <a:t>に依</a:t>
            </a:r>
            <a:r>
              <a:rPr lang="ja-JP" altLang="en-US" dirty="0" smtClean="0"/>
              <a:t>存しすぎである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→</a:t>
            </a:r>
            <a:r>
              <a:rPr lang="ja-JP" altLang="en-US" dirty="0"/>
              <a:t>依存を</a:t>
            </a:r>
            <a:r>
              <a:rPr lang="ja-JP" altLang="en-US" dirty="0" smtClean="0"/>
              <a:t>解消しようとすると</a:t>
            </a:r>
            <a:r>
              <a:rPr lang="en-US" altLang="ja-JP" dirty="0" smtClean="0"/>
              <a:t>Struts1.X</a:t>
            </a:r>
            <a:r>
              <a:rPr lang="ja-JP" altLang="en-US" dirty="0" smtClean="0"/>
              <a:t>系と同じような使い方となる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→何より人気がないため使用するメリットが・・・</a:t>
            </a:r>
            <a:endParaRPr lang="en-US" altLang="ja-JP" dirty="0" smtClean="0"/>
          </a:p>
          <a:p>
            <a:r>
              <a:rPr lang="ja-JP" altLang="en-US" dirty="0"/>
              <a:t>そこ</a:t>
            </a:r>
            <a:r>
              <a:rPr lang="ja-JP" altLang="en-US" dirty="0" smtClean="0"/>
              <a:t>で最近注目されている「</a:t>
            </a:r>
            <a:r>
              <a:rPr lang="en-US" altLang="ja-JP" dirty="0" smtClean="0"/>
              <a:t>Play Framework</a:t>
            </a:r>
            <a:r>
              <a:rPr lang="ja-JP" altLang="en-US" dirty="0" smtClean="0"/>
              <a:t>」を使用する</a:t>
            </a:r>
            <a:endParaRPr lang="en-US" altLang="ja-JP" dirty="0" smtClean="0"/>
          </a:p>
          <a:p>
            <a:r>
              <a:rPr lang="en-US" altLang="ja-JP" dirty="0" smtClean="0"/>
              <a:t>1</a:t>
            </a:r>
            <a:r>
              <a:rPr lang="ja-JP" altLang="en-US" dirty="0" smtClean="0"/>
              <a:t>系、</a:t>
            </a:r>
            <a:r>
              <a:rPr lang="en-US" altLang="ja-JP" dirty="0" smtClean="0"/>
              <a:t>2</a:t>
            </a:r>
            <a:r>
              <a:rPr lang="ja-JP" altLang="en-US" dirty="0" smtClean="0"/>
              <a:t>系がある</a:t>
            </a:r>
            <a:endParaRPr lang="en-US" altLang="ja-JP" dirty="0" smtClean="0"/>
          </a:p>
          <a:p>
            <a:endParaRPr lang="en-US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941929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Play Framework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ja-JP" altLang="en-US" dirty="0" smtClean="0"/>
              <a:t>フレームワークを使うメリットとして</a:t>
            </a:r>
            <a:r>
              <a:rPr lang="ja-JP" altLang="en-US" b="1" dirty="0" smtClean="0">
                <a:solidFill>
                  <a:srgbClr val="FF0000"/>
                </a:solidFill>
              </a:rPr>
              <a:t>ソース量を減少</a:t>
            </a:r>
            <a:r>
              <a:rPr lang="ja-JP" altLang="en-US" dirty="0" smtClean="0"/>
              <a:t>させたい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→</a:t>
            </a:r>
            <a:r>
              <a:rPr lang="en-US" altLang="ja-JP" dirty="0" err="1" smtClean="0"/>
              <a:t>RoR</a:t>
            </a:r>
            <a:r>
              <a:rPr lang="ja-JP" altLang="en-US" dirty="0" err="1" smtClean="0"/>
              <a:t>、</a:t>
            </a:r>
            <a:r>
              <a:rPr lang="en-US" altLang="ja-JP" dirty="0" err="1" smtClean="0"/>
              <a:t>codeigniter</a:t>
            </a:r>
            <a:r>
              <a:rPr lang="ja-JP" altLang="en-US" dirty="0"/>
              <a:t>等と同じく</a:t>
            </a:r>
            <a:r>
              <a:rPr lang="ja-JP" altLang="en-US" dirty="0" smtClean="0"/>
              <a:t>設定より規約のため、設定ファイルを減らせる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→エンティティのカプセル化を非推奨</a:t>
            </a:r>
            <a:endParaRPr lang="en-US" altLang="ja-JP" dirty="0" smtClean="0"/>
          </a:p>
          <a:p>
            <a:r>
              <a:rPr kumimoji="1" lang="ja-JP" altLang="en-US" dirty="0" smtClean="0"/>
              <a:t>開発環境の整備が容易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→開発環境に</a:t>
            </a:r>
            <a:r>
              <a:rPr lang="en-US" altLang="ja-JP" dirty="0" err="1" smtClean="0"/>
              <a:t>JavaEE</a:t>
            </a:r>
            <a:r>
              <a:rPr lang="ja-JP" altLang="en-US" dirty="0" smtClean="0"/>
              <a:t>サーバが不要（</a:t>
            </a:r>
            <a:r>
              <a:rPr lang="en-US" altLang="ja-JP" dirty="0" err="1" smtClean="0"/>
              <a:t>JavaEE</a:t>
            </a:r>
            <a:r>
              <a:rPr lang="ja-JP" altLang="en-US" dirty="0" smtClean="0"/>
              <a:t>の非依存）</a:t>
            </a:r>
            <a:endParaRPr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→</a:t>
            </a:r>
            <a:r>
              <a:rPr kumimoji="1" lang="en-US" altLang="ja-JP" dirty="0" smtClean="0"/>
              <a:t>Unit</a:t>
            </a:r>
            <a:r>
              <a:rPr kumimoji="1" lang="ja-JP" altLang="en-US" dirty="0" smtClean="0"/>
              <a:t>試験が容易（付属で</a:t>
            </a:r>
            <a:r>
              <a:rPr kumimoji="1" lang="en-US" altLang="ja-JP" dirty="0" smtClean="0"/>
              <a:t>Unit</a:t>
            </a:r>
            <a:r>
              <a:rPr kumimoji="1" lang="ja-JP" altLang="en-US" dirty="0" smtClean="0"/>
              <a:t>試験できるツールが付属）</a:t>
            </a:r>
            <a:endParaRPr kumimoji="1" lang="en-US" altLang="ja-JP" dirty="0" smtClean="0"/>
          </a:p>
          <a:p>
            <a:r>
              <a:rPr lang="ja-JP" altLang="en-US" dirty="0" smtClean="0"/>
              <a:t>標準でいろいろなフレームワークが付属しているため、コスト（ローカル設定）が容易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→</a:t>
            </a:r>
            <a:r>
              <a:rPr lang="en-US" altLang="ja-JP" dirty="0" smtClean="0"/>
              <a:t>ORM</a:t>
            </a:r>
            <a:r>
              <a:rPr lang="ja-JP" altLang="en-US" dirty="0" smtClean="0"/>
              <a:t>（</a:t>
            </a:r>
            <a:r>
              <a:rPr lang="en-US" altLang="ja-JP" dirty="0"/>
              <a:t>JPA</a:t>
            </a:r>
            <a:r>
              <a:rPr lang="ja-JP" altLang="en-US" dirty="0" smtClean="0"/>
              <a:t>）、テンプレート </a:t>
            </a:r>
            <a:r>
              <a:rPr lang="ja-JP" altLang="en-US" dirty="0"/>
              <a:t>、</a:t>
            </a:r>
            <a:r>
              <a:rPr lang="en-US" altLang="ja-JP" dirty="0" smtClean="0"/>
              <a:t>AJAX</a:t>
            </a:r>
            <a:r>
              <a:rPr lang="ja-JP" altLang="en-US" dirty="0" err="1" smtClean="0"/>
              <a:t>、</a:t>
            </a:r>
            <a:r>
              <a:rPr lang="en-US" altLang="ja-JP" dirty="0" err="1" smtClean="0"/>
              <a:t>WebSocket</a:t>
            </a:r>
            <a:r>
              <a:rPr lang="ja-JP" altLang="en-US" dirty="0" smtClean="0"/>
              <a:t>など標準で使用可能</a:t>
            </a:r>
            <a:endParaRPr lang="en-US" altLang="ja-JP" dirty="0" smtClean="0"/>
          </a:p>
          <a:p>
            <a:r>
              <a:rPr lang="ja-JP" altLang="en-US" dirty="0"/>
              <a:t>サンプルドキュメント</a:t>
            </a:r>
            <a:r>
              <a:rPr lang="ja-JP" altLang="en-US" dirty="0" smtClean="0"/>
              <a:t>が比較的そろっている（英語）が日本語情報が少ない（</a:t>
            </a:r>
            <a:r>
              <a:rPr lang="en-US" altLang="ja-JP" dirty="0" smtClean="0"/>
              <a:t>1</a:t>
            </a:r>
            <a:r>
              <a:rPr lang="ja-JP" altLang="en-US" dirty="0" smtClean="0"/>
              <a:t>系はそれなりにある）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→まだ、日本では使用頻度が低く、シェアを獲得するチャンスである</a:t>
            </a:r>
            <a:endParaRPr lang="en-US" altLang="ja-JP" dirty="0" smtClean="0"/>
          </a:p>
          <a:p>
            <a:r>
              <a:rPr lang="en-US" altLang="ja-JP" dirty="0" smtClean="0"/>
              <a:t>2</a:t>
            </a:r>
            <a:r>
              <a:rPr lang="ja-JP" altLang="en-US" dirty="0" smtClean="0"/>
              <a:t>系は最近</a:t>
            </a:r>
            <a:r>
              <a:rPr lang="ja-JP" altLang="en-US" dirty="0"/>
              <a:t>（</a:t>
            </a:r>
            <a:r>
              <a:rPr lang="en-US" altLang="ja-JP" dirty="0"/>
              <a:t>2012/04</a:t>
            </a:r>
            <a:r>
              <a:rPr lang="ja-JP" altLang="en-US" dirty="0"/>
              <a:t>）リリースされたばかりであり</a:t>
            </a:r>
            <a:r>
              <a:rPr lang="ja-JP" altLang="en-US" dirty="0" smtClean="0"/>
              <a:t>技術者</a:t>
            </a:r>
            <a:r>
              <a:rPr lang="ja-JP" altLang="en-US" dirty="0"/>
              <a:t>が</a:t>
            </a:r>
            <a:r>
              <a:rPr lang="ja-JP" altLang="en-US" dirty="0" smtClean="0"/>
              <a:t>少ない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/>
              <a:t>【</a:t>
            </a:r>
            <a:r>
              <a:rPr lang="ja-JP" altLang="en-US" dirty="0"/>
              <a:t>参考</a:t>
            </a:r>
            <a:r>
              <a:rPr lang="en-US" altLang="ja-JP" dirty="0"/>
              <a:t>】 </a:t>
            </a:r>
            <a:r>
              <a:rPr lang="en-US" altLang="ja-JP" dirty="0">
                <a:hlinkClick r:id="rId2"/>
              </a:rPr>
              <a:t>http://</a:t>
            </a:r>
            <a:r>
              <a:rPr lang="en-US" altLang="ja-JP" dirty="0" smtClean="0">
                <a:hlinkClick r:id="rId2"/>
              </a:rPr>
              <a:t>www.playframework.org/documentation/2.0.1/Home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3742973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4702</TotalTime>
  <Words>1333</Words>
  <Application>Microsoft Office PowerPoint</Application>
  <PresentationFormat>画面に合わせる (4:3)</PresentationFormat>
  <Paragraphs>205</Paragraphs>
  <Slides>16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17" baseType="lpstr">
      <vt:lpstr>Office ​​テーマ</vt:lpstr>
      <vt:lpstr>自社システムにおける 最適なフレームワーク</vt:lpstr>
      <vt:lpstr>条件</vt:lpstr>
      <vt:lpstr>2012/06の言語ランキング</vt:lpstr>
      <vt:lpstr>言語ランキングの考察</vt:lpstr>
      <vt:lpstr>Java対スクリプト言語の比較</vt:lpstr>
      <vt:lpstr>言語の決定</vt:lpstr>
      <vt:lpstr>Pythonのメリット</vt:lpstr>
      <vt:lpstr>MVCフレームワークの選定</vt:lpstr>
      <vt:lpstr>Play Framework</vt:lpstr>
      <vt:lpstr>PlayFramework1系 or 2系</vt:lpstr>
      <vt:lpstr>画面側</vt:lpstr>
      <vt:lpstr>モジュール構成</vt:lpstr>
      <vt:lpstr>Webサーバ（HTTP）を検討</vt:lpstr>
      <vt:lpstr>APサーバの検討</vt:lpstr>
      <vt:lpstr>DBサーバの検討</vt:lpstr>
      <vt:lpstr>検討結果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社内システムフレームワーク</dc:title>
  <dc:creator>oba</dc:creator>
  <cp:lastModifiedBy>oba</cp:lastModifiedBy>
  <cp:revision>77</cp:revision>
  <dcterms:created xsi:type="dcterms:W3CDTF">2012-06-09T00:23:36Z</dcterms:created>
  <dcterms:modified xsi:type="dcterms:W3CDTF">2012-07-05T22:35:20Z</dcterms:modified>
</cp:coreProperties>
</file>